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6" r:id="rId10"/>
    <p:sldId id="268" r:id="rId11"/>
    <p:sldId id="263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754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77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572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720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954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403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963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224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62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887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49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CA88C-0CD7-4F74-BA5A-AA4912947F7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54472-2533-4711-97DC-1C8CD4FCD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6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qhXUW_v-1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qvqMtSNswo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literacytrust.org.uk/information/what-is-literacy/what-phonics/" TargetMode="External"/><Relationship Id="rId2" Type="http://schemas.openxmlformats.org/officeDocument/2006/relationships/hyperlink" Target="https://www.youtube.com/channel/UC7sW4j8p7k9D_qRRMUsGqyw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choolreadinglist.co.uk/reading-lists-for-ks1-school-pupils/100-best-picture-books-to-read-before-you-are-5-years-old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Parent Phonics Workshop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11</a:t>
            </a:r>
            <a:r>
              <a:rPr lang="en-GB" sz="3600" baseline="30000" dirty="0"/>
              <a:t>th</a:t>
            </a:r>
            <a:r>
              <a:rPr lang="en-GB" sz="3600" dirty="0"/>
              <a:t> September 2024</a:t>
            </a:r>
          </a:p>
        </p:txBody>
      </p:sp>
    </p:spTree>
    <p:extLst>
      <p:ext uri="{BB962C8B-B14F-4D97-AF65-F5344CB8AC3E}">
        <p14:creationId xmlns:p14="http://schemas.microsoft.com/office/powerpoint/2010/main" val="4110641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Phonics?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Phonics is how we teach reading to our children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Phonics teaches the children the link between letters and the sounds that they make.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804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do we teach phonics at Abbey?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</a:rPr>
              <a:t>Our school approach is ‘Letters and Sounds’</a:t>
            </a:r>
          </a:p>
          <a:p>
            <a:pPr marL="0" lvl="0" indent="0">
              <a:buNone/>
            </a:pPr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GB" dirty="0">
                <a:solidFill>
                  <a:prstClr val="black"/>
                </a:solidFill>
              </a:rPr>
              <a:t>Across the school all children have daily phonic lessons</a:t>
            </a:r>
          </a:p>
          <a:p>
            <a:pPr marL="0" lvl="0" indent="0">
              <a:buNone/>
            </a:pPr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GB" dirty="0">
                <a:solidFill>
                  <a:prstClr val="black"/>
                </a:solidFill>
              </a:rPr>
              <a:t>Phase 1 to Phase 6</a:t>
            </a:r>
          </a:p>
          <a:p>
            <a:pPr lvl="0"/>
            <a:endParaRPr lang="en-GB" dirty="0">
              <a:solidFill>
                <a:prstClr val="black"/>
              </a:solidFill>
            </a:endParaRPr>
          </a:p>
          <a:p>
            <a:pPr lvl="0"/>
            <a:r>
              <a:rPr lang="en-GB" dirty="0">
                <a:solidFill>
                  <a:prstClr val="black"/>
                </a:solidFill>
              </a:rPr>
              <a:t>We teach the pure sounds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8449" r="894" b="18583"/>
          <a:stretch/>
        </p:blipFill>
        <p:spPr>
          <a:xfrm>
            <a:off x="6314941" y="4001294"/>
            <a:ext cx="2210268" cy="25106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214" t="6539" r="64881" b="6325"/>
          <a:stretch/>
        </p:blipFill>
        <p:spPr>
          <a:xfrm>
            <a:off x="9147827" y="1519707"/>
            <a:ext cx="3044173" cy="429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379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351477" cy="1343465"/>
          </a:xfrm>
        </p:spPr>
        <p:txBody>
          <a:bodyPr/>
          <a:lstStyle/>
          <a:p>
            <a:r>
              <a:rPr lang="en-GB" dirty="0"/>
              <a:t>Correct pronunciation of phonic sounds</a:t>
            </a:r>
          </a:p>
        </p:txBody>
      </p:sp>
      <p:pic>
        <p:nvPicPr>
          <p:cNvPr id="4" name="BqhXUW_v-1s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774874" y="1343465"/>
            <a:ext cx="89408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89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Blending and 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504" y="1537749"/>
            <a:ext cx="4437185" cy="4351338"/>
          </a:xfrm>
        </p:spPr>
        <p:txBody>
          <a:bodyPr>
            <a:normAutofit fontScale="32500" lnSpcReduction="20000"/>
          </a:bodyPr>
          <a:lstStyle/>
          <a:p>
            <a:r>
              <a:rPr lang="en-GB" sz="8600" dirty="0"/>
              <a:t>What is blending?</a:t>
            </a:r>
          </a:p>
          <a:p>
            <a:pPr marL="0" indent="0">
              <a:buNone/>
            </a:pPr>
            <a:r>
              <a:rPr lang="en-GB" sz="8600" dirty="0"/>
              <a:t>Putting the individual sounds together to make the word.</a:t>
            </a:r>
          </a:p>
          <a:p>
            <a:endParaRPr lang="en-GB" sz="8600" dirty="0"/>
          </a:p>
          <a:p>
            <a:endParaRPr lang="en-GB" sz="8600" dirty="0"/>
          </a:p>
          <a:p>
            <a:pPr marL="0" indent="0">
              <a:buNone/>
            </a:pPr>
            <a:endParaRPr lang="en-GB" sz="8600" dirty="0"/>
          </a:p>
          <a:p>
            <a:pPr marL="0" indent="0">
              <a:buNone/>
            </a:pPr>
            <a:r>
              <a:rPr lang="en-GB" sz="8600" dirty="0"/>
              <a:t>c-a-t          d-o-g        b-u-s</a:t>
            </a:r>
          </a:p>
          <a:p>
            <a:pPr marL="0" indent="0">
              <a:buNone/>
            </a:pPr>
            <a:r>
              <a:rPr lang="en-GB" sz="8600" dirty="0"/>
              <a:t>s-o-</a:t>
            </a:r>
            <a:r>
              <a:rPr lang="en-GB" sz="8600" dirty="0" err="1"/>
              <a:t>ck</a:t>
            </a:r>
            <a:r>
              <a:rPr lang="en-GB" sz="8600" dirty="0"/>
              <a:t>        f-</a:t>
            </a:r>
            <a:r>
              <a:rPr lang="en-GB" sz="8600" dirty="0" err="1"/>
              <a:t>i</a:t>
            </a:r>
            <a:r>
              <a:rPr lang="en-GB" sz="8600" dirty="0"/>
              <a:t>-</a:t>
            </a:r>
            <a:r>
              <a:rPr lang="en-GB" sz="8600" dirty="0" err="1"/>
              <a:t>sh</a:t>
            </a:r>
            <a:r>
              <a:rPr lang="en-GB" sz="8600" dirty="0"/>
              <a:t>       </a:t>
            </a:r>
          </a:p>
          <a:p>
            <a:pPr marL="0" indent="0">
              <a:buNone/>
            </a:pPr>
            <a:r>
              <a:rPr lang="en-GB" sz="8600" dirty="0"/>
              <a:t>b-</a:t>
            </a:r>
            <a:r>
              <a:rPr lang="en-GB" sz="8600" dirty="0" err="1"/>
              <a:t>oa</a:t>
            </a:r>
            <a:r>
              <a:rPr lang="en-GB" sz="8600" dirty="0"/>
              <a:t>-t        </a:t>
            </a:r>
            <a:r>
              <a:rPr lang="en-GB" sz="8600" dirty="0" err="1"/>
              <a:t>sh</a:t>
            </a:r>
            <a:r>
              <a:rPr lang="en-GB" sz="8600" dirty="0"/>
              <a:t>-</a:t>
            </a:r>
            <a:r>
              <a:rPr lang="en-GB" sz="8600" dirty="0" err="1"/>
              <a:t>ee</a:t>
            </a:r>
            <a:r>
              <a:rPr lang="en-GB" sz="8600" dirty="0"/>
              <a:t>-p  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</a:t>
            </a:r>
          </a:p>
        </p:txBody>
      </p:sp>
      <p:pic>
        <p:nvPicPr>
          <p:cNvPr id="4" name="vqvqMtSNswo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576689" y="1800664"/>
            <a:ext cx="7268307" cy="408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56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Blending and 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034" y="1910031"/>
            <a:ext cx="10204938" cy="1353674"/>
          </a:xfrm>
        </p:spPr>
        <p:txBody>
          <a:bodyPr/>
          <a:lstStyle/>
          <a:p>
            <a:r>
              <a:rPr lang="en-GB" dirty="0"/>
              <a:t>What is segmenting?</a:t>
            </a:r>
          </a:p>
          <a:p>
            <a:pPr marL="0" indent="0">
              <a:buNone/>
            </a:pPr>
            <a:r>
              <a:rPr lang="en-GB" dirty="0"/>
              <a:t>Breaking down a word into it’s individual sounds.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244" y="2968283"/>
            <a:ext cx="1630790" cy="25937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7430" y="2968283"/>
            <a:ext cx="2374729" cy="24940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0296" y="3238704"/>
            <a:ext cx="2740670" cy="20528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7993" y="3343749"/>
            <a:ext cx="2619375" cy="17430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91832" y="3824152"/>
            <a:ext cx="230274" cy="18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131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Tricky 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4"/>
            <a:ext cx="10655105" cy="4842461"/>
          </a:xfrm>
        </p:spPr>
        <p:txBody>
          <a:bodyPr>
            <a:normAutofit/>
          </a:bodyPr>
          <a:lstStyle/>
          <a:p>
            <a:r>
              <a:rPr lang="en-GB" dirty="0"/>
              <a:t>Some words cannot be ‘sounded out’.  We call these the tricky words.</a:t>
            </a:r>
          </a:p>
          <a:p>
            <a:r>
              <a:rPr lang="en-GB" dirty="0"/>
              <a:t>Phase 2: </a:t>
            </a:r>
            <a:r>
              <a:rPr lang="en-GB" dirty="0">
                <a:solidFill>
                  <a:srgbClr val="FF0000"/>
                </a:solidFill>
              </a:rPr>
              <a:t>the, to, I, no, go, into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Phase 3: </a:t>
            </a:r>
            <a:r>
              <a:rPr lang="en-GB" dirty="0">
                <a:solidFill>
                  <a:srgbClr val="FF0000"/>
                </a:solidFill>
              </a:rPr>
              <a:t>he, she, we, me, be, was, my, you, her, they, all, are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Phase 4: </a:t>
            </a:r>
            <a:r>
              <a:rPr lang="en-GB" dirty="0">
                <a:solidFill>
                  <a:srgbClr val="FF0000"/>
                </a:solidFill>
              </a:rPr>
              <a:t>some, one, said, come, do, so, were, when, have, there, out, like, little, what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You will have word lists sent home to practise with your child.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5187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Resources used to teach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12859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Please feel free to take a look at the range of resources and activities that we use to teach your child in Reception.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273" t="10264" r="22415" b="18000"/>
          <a:stretch/>
        </p:blipFill>
        <p:spPr>
          <a:xfrm>
            <a:off x="275492" y="2743200"/>
            <a:ext cx="3559126" cy="21523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5230" y="3194978"/>
            <a:ext cx="3333750" cy="2381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8018" y="4270235"/>
            <a:ext cx="1702246" cy="23397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69302" y="2465786"/>
            <a:ext cx="2547206" cy="254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243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39037" y="36512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Ways to help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Regular reading of the school reading book - just five minutes every day – little and often</a:t>
            </a:r>
          </a:p>
          <a:p>
            <a:endParaRPr lang="en-GB" dirty="0"/>
          </a:p>
          <a:p>
            <a:r>
              <a:rPr lang="en-GB" dirty="0"/>
              <a:t>Learn the sounds and their letter names – reading homework sheet and flashcards</a:t>
            </a:r>
          </a:p>
          <a:p>
            <a:endParaRPr lang="en-GB" dirty="0"/>
          </a:p>
          <a:p>
            <a:r>
              <a:rPr lang="en-GB" dirty="0"/>
              <a:t>Share and listen to stories, value and enjoy reading</a:t>
            </a:r>
          </a:p>
          <a:p>
            <a:endParaRPr lang="en-GB" dirty="0"/>
          </a:p>
          <a:p>
            <a:r>
              <a:rPr lang="en-GB" dirty="0"/>
              <a:t>Praise, encourage, be patient and watch your child start to read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750" y="33147"/>
            <a:ext cx="3508419" cy="183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8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599" y="359536"/>
            <a:ext cx="6150496" cy="61504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547" y="167424"/>
            <a:ext cx="29621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Read, read </a:t>
            </a:r>
          </a:p>
          <a:p>
            <a:r>
              <a:rPr lang="en-GB" sz="4000" dirty="0"/>
              <a:t>and read </a:t>
            </a:r>
          </a:p>
          <a:p>
            <a:r>
              <a:rPr lang="en-GB" sz="4000" dirty="0"/>
              <a:t>some more…</a:t>
            </a:r>
          </a:p>
        </p:txBody>
      </p:sp>
    </p:spTree>
    <p:extLst>
      <p:ext uri="{BB962C8B-B14F-4D97-AF65-F5344CB8AC3E}">
        <p14:creationId xmlns:p14="http://schemas.microsoft.com/office/powerpoint/2010/main" val="1457234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Useful links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2740"/>
            <a:ext cx="10515600" cy="56248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2"/>
              </a:rPr>
              <a:t>https://www.youtube.com/channel/UC7sW4j8p7k9D_qRRMUsGqyw</a:t>
            </a:r>
            <a:r>
              <a:rPr lang="en-GB" dirty="0"/>
              <a:t>  </a:t>
            </a:r>
          </a:p>
          <a:p>
            <a:pPr marL="0" indent="0">
              <a:buNone/>
            </a:pPr>
            <a:r>
              <a:rPr lang="en-GB" dirty="0"/>
              <a:t>Mr Thorne does phonics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3"/>
              </a:rPr>
              <a:t>https://literacytrust.org.uk/information/what-is-literacy/what-phonics/</a:t>
            </a:r>
            <a:r>
              <a:rPr lang="en-GB" dirty="0"/>
              <a:t>   National Literacy Trust</a:t>
            </a:r>
          </a:p>
          <a:p>
            <a:endParaRPr lang="en-GB" dirty="0"/>
          </a:p>
          <a:p>
            <a:r>
              <a:rPr lang="en-GB" dirty="0">
                <a:hlinkClick r:id="rId4"/>
              </a:rPr>
              <a:t>https://schoolreadinglist.co.uk/reading-lists-for-ks1-school-pupils/100-best-picture-books-to-read-before-you-are-5-years-old</a:t>
            </a:r>
            <a:r>
              <a:rPr lang="en-GB">
                <a:hlinkClick r:id="rId4"/>
              </a:rPr>
              <a:t>/</a:t>
            </a:r>
            <a:r>
              <a:rPr lang="en-GB"/>
              <a:t> </a:t>
            </a:r>
          </a:p>
          <a:p>
            <a:pPr marL="0" indent="0">
              <a:buNone/>
            </a:pPr>
            <a:r>
              <a:rPr lang="en-GB"/>
              <a:t>Top </a:t>
            </a:r>
            <a:r>
              <a:rPr lang="en-GB" dirty="0"/>
              <a:t>100 books to read before turning 5.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6899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Thank you for attending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36034" y="1956788"/>
            <a:ext cx="5319932" cy="354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102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372</Words>
  <Application>Microsoft Office PowerPoint</Application>
  <PresentationFormat>Widescreen</PresentationFormat>
  <Paragraphs>65</Paragraphs>
  <Slides>12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Parent Phonics Workshop</vt:lpstr>
      <vt:lpstr>What is Phonics?</vt:lpstr>
      <vt:lpstr>How do we teach phonics at Abbey?</vt:lpstr>
      <vt:lpstr>Correct pronunciation of phonic sounds</vt:lpstr>
      <vt:lpstr>Blending and segmenting</vt:lpstr>
      <vt:lpstr>Blending and segmenting</vt:lpstr>
      <vt:lpstr>Tricky words</vt:lpstr>
      <vt:lpstr>Resources used to teach phonics</vt:lpstr>
      <vt:lpstr>Ways to help at home</vt:lpstr>
      <vt:lpstr>PowerPoint Presentation</vt:lpstr>
      <vt:lpstr>Useful links</vt:lpstr>
      <vt:lpstr>Thank you for attending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Phonics Workshop</dc:title>
  <dc:creator>Microsoft account</dc:creator>
  <cp:lastModifiedBy>Sally Harwood</cp:lastModifiedBy>
  <cp:revision>13</cp:revision>
  <dcterms:created xsi:type="dcterms:W3CDTF">2022-10-20T12:05:43Z</dcterms:created>
  <dcterms:modified xsi:type="dcterms:W3CDTF">2024-09-11T10:30:30Z</dcterms:modified>
</cp:coreProperties>
</file>