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319" r:id="rId2"/>
    <p:sldId id="265" r:id="rId3"/>
    <p:sldId id="318" r:id="rId4"/>
    <p:sldId id="258" r:id="rId5"/>
    <p:sldId id="262" r:id="rId6"/>
    <p:sldId id="259" r:id="rId7"/>
    <p:sldId id="260" r:id="rId8"/>
    <p:sldId id="326" r:id="rId9"/>
    <p:sldId id="309" r:id="rId10"/>
    <p:sldId id="310" r:id="rId11"/>
    <p:sldId id="275" r:id="rId12"/>
    <p:sldId id="276" r:id="rId13"/>
    <p:sldId id="271" r:id="rId14"/>
    <p:sldId id="272" r:id="rId15"/>
    <p:sldId id="321" r:id="rId16"/>
    <p:sldId id="322" r:id="rId17"/>
    <p:sldId id="323" r:id="rId18"/>
    <p:sldId id="277" r:id="rId19"/>
    <p:sldId id="312" r:id="rId20"/>
    <p:sldId id="331" r:id="rId21"/>
    <p:sldId id="282" r:id="rId22"/>
    <p:sldId id="325" r:id="rId23"/>
    <p:sldId id="313" r:id="rId24"/>
    <p:sldId id="330" r:id="rId25"/>
    <p:sldId id="328" r:id="rId26"/>
    <p:sldId id="329" r:id="rId27"/>
    <p:sldId id="266" r:id="rId28"/>
    <p:sldId id="324" r:id="rId29"/>
    <p:sldId id="320" r:id="rId30"/>
    <p:sldId id="332" r:id="rId31"/>
    <p:sldId id="333" r:id="rId32"/>
    <p:sldId id="287" r:id="rId33"/>
    <p:sldId id="284" r:id="rId34"/>
    <p:sldId id="307" r:id="rId35"/>
    <p:sldId id="263" r:id="rId36"/>
    <p:sldId id="327" r:id="rId37"/>
    <p:sldId id="273" r:id="rId38"/>
    <p:sldId id="334" r:id="rId39"/>
    <p:sldId id="335" r:id="rId4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62804" autoAdjust="0"/>
  </p:normalViewPr>
  <p:slideViewPr>
    <p:cSldViewPr snapToGrid="0">
      <p:cViewPr varScale="1">
        <p:scale>
          <a:sx n="45" d="100"/>
          <a:sy n="45" d="100"/>
        </p:scale>
        <p:origin x="85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3D64CBE-48FE-45B6-91DC-988681BEA94C}" type="datetimeFigureOut">
              <a:rPr lang="en-GB" smtClean="0"/>
              <a:t>04/03/2024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A6C049F-6561-4A49-8E16-C45C3E5A1DDF}" type="slidenum">
              <a:rPr lang="en-GB" smtClean="0"/>
              <a:t>‹#›</a:t>
            </a:fld>
            <a:endParaRPr lang="en-GB"/>
          </a:p>
        </p:txBody>
      </p:sp>
    </p:spTree>
    <p:extLst>
      <p:ext uri="{BB962C8B-B14F-4D97-AF65-F5344CB8AC3E}">
        <p14:creationId xmlns:p14="http://schemas.microsoft.com/office/powerpoint/2010/main" val="2288058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a:t>
            </a:fld>
            <a:endParaRPr lang="en-GB"/>
          </a:p>
        </p:txBody>
      </p:sp>
    </p:spTree>
    <p:extLst>
      <p:ext uri="{BB962C8B-B14F-4D97-AF65-F5344CB8AC3E}">
        <p14:creationId xmlns:p14="http://schemas.microsoft.com/office/powerpoint/2010/main" val="3074272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2</a:t>
            </a:fld>
            <a:endParaRPr lang="en-GB"/>
          </a:p>
        </p:txBody>
      </p:sp>
    </p:spTree>
    <p:extLst>
      <p:ext uri="{BB962C8B-B14F-4D97-AF65-F5344CB8AC3E}">
        <p14:creationId xmlns:p14="http://schemas.microsoft.com/office/powerpoint/2010/main" val="180015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Importance</a:t>
            </a:r>
            <a:r>
              <a:rPr lang="en-GB" baseline="0" dirty="0"/>
              <a:t> of showing that </a:t>
            </a:r>
            <a:r>
              <a:rPr lang="en-GB" sz="1200" b="1" dirty="0">
                <a:solidFill>
                  <a:srgbClr val="6666FF"/>
                </a:solidFill>
              </a:rPr>
              <a:t>a problem is only a problem if they cannot solve it, to </a:t>
            </a:r>
            <a:r>
              <a:rPr lang="en-GB" sz="1200" b="1" i="1" dirty="0">
                <a:solidFill>
                  <a:srgbClr val="6666FF"/>
                </a:solidFill>
              </a:rPr>
              <a:t>persevere</a:t>
            </a:r>
            <a:r>
              <a:rPr lang="en-GB" sz="1200" b="1" dirty="0">
                <a:solidFill>
                  <a:srgbClr val="6666FF"/>
                </a:solidFill>
              </a:rPr>
              <a:t>, to have self-belief and the determination to </a:t>
            </a:r>
            <a:r>
              <a:rPr lang="en-GB" sz="1200" b="1" i="1" dirty="0">
                <a:solidFill>
                  <a:srgbClr val="6666FF"/>
                </a:solidFill>
              </a:rPr>
              <a:t>succeed</a:t>
            </a:r>
            <a:r>
              <a:rPr lang="en-GB" sz="1200" b="1" dirty="0">
                <a:solidFill>
                  <a:srgbClr val="6666FF"/>
                </a:solidFill>
              </a:rPr>
              <a:t> in solving the problems in order to be the best mathematicians that they can be.</a:t>
            </a:r>
          </a:p>
          <a:p>
            <a:endParaRPr lang="en-GB" dirty="0"/>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4</a:t>
            </a:fld>
            <a:endParaRPr lang="en-US"/>
          </a:p>
        </p:txBody>
      </p:sp>
    </p:spTree>
    <p:extLst>
      <p:ext uri="{BB962C8B-B14F-4D97-AF65-F5344CB8AC3E}">
        <p14:creationId xmlns:p14="http://schemas.microsoft.com/office/powerpoint/2010/main" val="4276240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5</a:t>
            </a:fld>
            <a:endParaRPr lang="en-GB"/>
          </a:p>
        </p:txBody>
      </p:sp>
    </p:spTree>
    <p:extLst>
      <p:ext uri="{BB962C8B-B14F-4D97-AF65-F5344CB8AC3E}">
        <p14:creationId xmlns:p14="http://schemas.microsoft.com/office/powerpoint/2010/main" val="1698080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Fluency – use key words from the NC -–is more than </a:t>
            </a:r>
            <a:r>
              <a:rPr lang="en-GB" dirty="0" err="1"/>
              <a:t>chn</a:t>
            </a:r>
            <a:r>
              <a:rPr lang="en-GB" dirty="0"/>
              <a:t> being able to recall facts quickly but instead, it is about </a:t>
            </a:r>
            <a:r>
              <a:rPr lang="en-GB" dirty="0" err="1"/>
              <a:t>chn</a:t>
            </a:r>
            <a:r>
              <a:rPr lang="en-GB" dirty="0"/>
              <a:t> having a deep, flexible and  adaptable understanding of Maths concepts. To promote fluency, Lessons and resources need to be crafted carefully to foster deep conceptual and procedural knowledge. . </a:t>
            </a:r>
          </a:p>
          <a:p>
            <a:endParaRPr lang="en-GB" dirty="0"/>
          </a:p>
          <a:p>
            <a:r>
              <a:rPr lang="en-GB" dirty="0"/>
              <a:t> If children are not fluent in basic facts, then when they are solving more complex problems, the working memory is taken up by calculating basic facts, and children have less working memory to focus on solving the actual problem So fluency in basic facts allows children to tackle more complex maths more effectively.</a:t>
            </a:r>
          </a:p>
          <a:p>
            <a:r>
              <a:rPr lang="en-GB" dirty="0"/>
              <a:t>Children need to be taught strategies to solve number facts. most children don’t magically become fluent in these facts. If they aren’t explicitly taught to solve e.g. 6 + 7 by thinking ‘double 6 and one more’ or to solve 12 – 8 by using 'find the difference' strategies, then many children will get stuck on inefficient counting based approaches</a:t>
            </a:r>
          </a:p>
          <a:p>
            <a:r>
              <a:rPr lang="en-GB" baseline="0" dirty="0"/>
              <a:t>Reasoning enables </a:t>
            </a:r>
            <a:r>
              <a:rPr lang="en-GB" baseline="0" dirty="0" err="1"/>
              <a:t>chn</a:t>
            </a:r>
            <a:r>
              <a:rPr lang="en-GB" baseline="0" dirty="0"/>
              <a:t> to make use of all their other mathematical skills when faced with a mathematical challenge.</a:t>
            </a:r>
            <a:r>
              <a:rPr lang="en-GB" dirty="0"/>
              <a:t> – discuss </a:t>
            </a:r>
            <a:r>
              <a:rPr lang="en-GB" dirty="0" err="1"/>
              <a:t>nrich</a:t>
            </a:r>
            <a:r>
              <a:rPr lang="en-GB" dirty="0"/>
              <a:t> – reasoning is systematic thinking</a:t>
            </a:r>
          </a:p>
          <a:p>
            <a:r>
              <a:rPr lang="en-GB" dirty="0"/>
              <a:t>A </a:t>
            </a:r>
            <a:r>
              <a:rPr lang="en-GB" b="1" dirty="0"/>
              <a:t>conjecture</a:t>
            </a:r>
            <a:r>
              <a:rPr lang="en-GB" dirty="0"/>
              <a:t> is a mathematical statement that has not yet been rigorously proved. </a:t>
            </a:r>
            <a:r>
              <a:rPr lang="en-GB" b="1" dirty="0"/>
              <a:t>Conjectures</a:t>
            </a:r>
            <a:r>
              <a:rPr lang="en-GB" dirty="0"/>
              <a:t> arise when one notices a pattern that holds true for many cases.</a:t>
            </a:r>
          </a:p>
          <a:p>
            <a:endParaRPr lang="en-GB" dirty="0"/>
          </a:p>
          <a:p>
            <a:r>
              <a:rPr lang="en-GB" dirty="0"/>
              <a:t>Non routine problems are problems that are out of context where </a:t>
            </a:r>
            <a:r>
              <a:rPr lang="en-GB" dirty="0" err="1"/>
              <a:t>chn</a:t>
            </a:r>
            <a:r>
              <a:rPr lang="en-GB" dirty="0"/>
              <a:t> can apply their</a:t>
            </a:r>
            <a:r>
              <a:rPr lang="en-GB" baseline="0" dirty="0"/>
              <a:t> learning securely in a range of different contexts</a:t>
            </a:r>
            <a:endParaRPr lang="en-GB" dirty="0"/>
          </a:p>
          <a:p>
            <a:endParaRPr lang="en-GB" sz="1200" b="0" i="0" u="none" strike="noStrike" kern="1200" baseline="0" dirty="0">
              <a:solidFill>
                <a:schemeClr val="tx1"/>
              </a:solidFill>
              <a:latin typeface="+mn-lt"/>
              <a:ea typeface="+mn-ea"/>
              <a:cs typeface="+mn-cs"/>
            </a:endParaRPr>
          </a:p>
          <a:p>
            <a:endParaRPr lang="en-GB" dirty="0"/>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6</a:t>
            </a:fld>
            <a:endParaRPr lang="en-US"/>
          </a:p>
        </p:txBody>
      </p:sp>
    </p:spTree>
    <p:extLst>
      <p:ext uri="{BB962C8B-B14F-4D97-AF65-F5344CB8AC3E}">
        <p14:creationId xmlns:p14="http://schemas.microsoft.com/office/powerpoint/2010/main" val="626713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Abbey we would like all </a:t>
            </a:r>
            <a:r>
              <a:rPr lang="en-GB" dirty="0" err="1"/>
              <a:t>chn</a:t>
            </a:r>
            <a:r>
              <a:rPr lang="en-GB" dirty="0"/>
              <a:t> to develop these skills</a:t>
            </a:r>
          </a:p>
        </p:txBody>
      </p:sp>
      <p:sp>
        <p:nvSpPr>
          <p:cNvPr id="4" name="Slide Number Placeholder 3"/>
          <p:cNvSpPr>
            <a:spLocks noGrp="1"/>
          </p:cNvSpPr>
          <p:nvPr>
            <p:ph type="sldNum" sz="quarter" idx="10"/>
          </p:nvPr>
        </p:nvSpPr>
        <p:spPr/>
        <p:txBody>
          <a:bodyPr/>
          <a:lstStyle/>
          <a:p>
            <a:fld id="{555417C2-794C-7945-82A9-6EA609B2AF5B}" type="slidenum">
              <a:rPr lang="en-US" smtClean="0"/>
              <a:t>7</a:t>
            </a:fld>
            <a:endParaRPr lang="en-US"/>
          </a:p>
        </p:txBody>
      </p:sp>
    </p:spTree>
    <p:extLst>
      <p:ext uri="{BB962C8B-B14F-4D97-AF65-F5344CB8AC3E}">
        <p14:creationId xmlns:p14="http://schemas.microsoft.com/office/powerpoint/2010/main" val="4162791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9</a:t>
            </a:fld>
            <a:endParaRPr lang="en-GB"/>
          </a:p>
        </p:txBody>
      </p:sp>
    </p:spTree>
    <p:extLst>
      <p:ext uri="{BB962C8B-B14F-4D97-AF65-F5344CB8AC3E}">
        <p14:creationId xmlns:p14="http://schemas.microsoft.com/office/powerpoint/2010/main" val="1900075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10</a:t>
            </a:fld>
            <a:endParaRPr lang="en-GB"/>
          </a:p>
        </p:txBody>
      </p:sp>
    </p:spTree>
    <p:extLst>
      <p:ext uri="{BB962C8B-B14F-4D97-AF65-F5344CB8AC3E}">
        <p14:creationId xmlns:p14="http://schemas.microsoft.com/office/powerpoint/2010/main" val="1751288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13</a:t>
            </a:fld>
            <a:endParaRPr lang="en-US"/>
          </a:p>
        </p:txBody>
      </p:sp>
    </p:spTree>
    <p:extLst>
      <p:ext uri="{BB962C8B-B14F-4D97-AF65-F5344CB8AC3E}">
        <p14:creationId xmlns:p14="http://schemas.microsoft.com/office/powerpoint/2010/main" val="2589548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14</a:t>
            </a:fld>
            <a:endParaRPr lang="en-US"/>
          </a:p>
        </p:txBody>
      </p:sp>
    </p:spTree>
    <p:extLst>
      <p:ext uri="{BB962C8B-B14F-4D97-AF65-F5344CB8AC3E}">
        <p14:creationId xmlns:p14="http://schemas.microsoft.com/office/powerpoint/2010/main" val="2197548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6C049F-6561-4A49-8E16-C45C3E5A1DDF}" type="slidenum">
              <a:rPr lang="en-GB" smtClean="0"/>
              <a:t>20</a:t>
            </a:fld>
            <a:endParaRPr lang="en-GB"/>
          </a:p>
        </p:txBody>
      </p:sp>
    </p:spTree>
    <p:extLst>
      <p:ext uri="{BB962C8B-B14F-4D97-AF65-F5344CB8AC3E}">
        <p14:creationId xmlns:p14="http://schemas.microsoft.com/office/powerpoint/2010/main" val="2745588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 through example with parents physically</a:t>
            </a:r>
          </a:p>
        </p:txBody>
      </p:sp>
      <p:sp>
        <p:nvSpPr>
          <p:cNvPr id="4" name="Slide Number Placeholder 3"/>
          <p:cNvSpPr>
            <a:spLocks noGrp="1"/>
          </p:cNvSpPr>
          <p:nvPr>
            <p:ph type="sldNum" sz="quarter" idx="5"/>
          </p:nvPr>
        </p:nvSpPr>
        <p:spPr/>
        <p:txBody>
          <a:bodyPr/>
          <a:lstStyle/>
          <a:p>
            <a:fld id="{0A6C049F-6561-4A49-8E16-C45C3E5A1DDF}" type="slidenum">
              <a:rPr lang="en-GB" smtClean="0"/>
              <a:t>25</a:t>
            </a:fld>
            <a:endParaRPr lang="en-GB"/>
          </a:p>
        </p:txBody>
      </p:sp>
    </p:spTree>
    <p:extLst>
      <p:ext uri="{BB962C8B-B14F-4D97-AF65-F5344CB8AC3E}">
        <p14:creationId xmlns:p14="http://schemas.microsoft.com/office/powerpoint/2010/main" val="2183946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Work through example with parents physically</a:t>
            </a:r>
          </a:p>
        </p:txBody>
      </p:sp>
      <p:sp>
        <p:nvSpPr>
          <p:cNvPr id="4" name="Slide Number Placeholder 3"/>
          <p:cNvSpPr>
            <a:spLocks noGrp="1"/>
          </p:cNvSpPr>
          <p:nvPr>
            <p:ph type="sldNum" sz="quarter" idx="5"/>
          </p:nvPr>
        </p:nvSpPr>
        <p:spPr/>
        <p:txBody>
          <a:bodyPr/>
          <a:lstStyle/>
          <a:p>
            <a:fld id="{0A6C049F-6561-4A49-8E16-C45C3E5A1DDF}" type="slidenum">
              <a:rPr lang="en-GB" smtClean="0"/>
              <a:t>26</a:t>
            </a:fld>
            <a:endParaRPr lang="en-GB"/>
          </a:p>
        </p:txBody>
      </p:sp>
    </p:spTree>
    <p:extLst>
      <p:ext uri="{BB962C8B-B14F-4D97-AF65-F5344CB8AC3E}">
        <p14:creationId xmlns:p14="http://schemas.microsoft.com/office/powerpoint/2010/main" val="2253637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27</a:t>
            </a:fld>
            <a:endParaRPr lang="en-US"/>
          </a:p>
        </p:txBody>
      </p:sp>
    </p:spTree>
    <p:extLst>
      <p:ext uri="{BB962C8B-B14F-4D97-AF65-F5344CB8AC3E}">
        <p14:creationId xmlns:p14="http://schemas.microsoft.com/office/powerpoint/2010/main" val="2442301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31</a:t>
            </a:fld>
            <a:endParaRPr lang="en-GB"/>
          </a:p>
        </p:txBody>
      </p:sp>
    </p:spTree>
    <p:extLst>
      <p:ext uri="{BB962C8B-B14F-4D97-AF65-F5344CB8AC3E}">
        <p14:creationId xmlns:p14="http://schemas.microsoft.com/office/powerpoint/2010/main" val="2299948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32</a:t>
            </a:fld>
            <a:endParaRPr lang="en-GB"/>
          </a:p>
        </p:txBody>
      </p:sp>
    </p:spTree>
    <p:extLst>
      <p:ext uri="{BB962C8B-B14F-4D97-AF65-F5344CB8AC3E}">
        <p14:creationId xmlns:p14="http://schemas.microsoft.com/office/powerpoint/2010/main" val="32639292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Teachers in Key Stage 1 will teach children how to count in 2s, 5s and 10s</a:t>
            </a:r>
            <a:r>
              <a:rPr lang="en-GB" dirty="0"/>
              <a:t> and make sure they are very confident in this, before going on to show them how to work out times table problems like this one using arrays. </a:t>
            </a:r>
          </a:p>
          <a:p>
            <a:r>
              <a:rPr lang="en-GB" dirty="0"/>
              <a:t>This is because children need to be able to count up in steps of different numbers before they can use arrays to help them.</a:t>
            </a:r>
          </a:p>
          <a:p>
            <a:endParaRPr lang="en-GB" dirty="0"/>
          </a:p>
        </p:txBody>
      </p:sp>
      <p:sp>
        <p:nvSpPr>
          <p:cNvPr id="4" name="Slide Number Placeholder 3"/>
          <p:cNvSpPr>
            <a:spLocks noGrp="1"/>
          </p:cNvSpPr>
          <p:nvPr>
            <p:ph type="sldNum" sz="quarter" idx="10"/>
          </p:nvPr>
        </p:nvSpPr>
        <p:spPr/>
        <p:txBody>
          <a:bodyPr/>
          <a:lstStyle/>
          <a:p>
            <a:fld id="{555417C2-794C-7945-82A9-6EA609B2AF5B}" type="slidenum">
              <a:rPr lang="en-US" smtClean="0"/>
              <a:t>36</a:t>
            </a:fld>
            <a:endParaRPr lang="en-US"/>
          </a:p>
        </p:txBody>
      </p:sp>
    </p:spTree>
    <p:extLst>
      <p:ext uri="{BB962C8B-B14F-4D97-AF65-F5344CB8AC3E}">
        <p14:creationId xmlns:p14="http://schemas.microsoft.com/office/powerpoint/2010/main" val="122302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DE5AEB-9F46-479D-A130-6465D77CA58C}" type="datetimeFigureOut">
              <a:rPr lang="en-GB" smtClean="0"/>
              <a:t>04/03/2024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47102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04/03/2024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4084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DE5AEB-9F46-479D-A130-6465D77CA58C}" type="datetimeFigureOut">
              <a:rPr lang="en-GB" smtClean="0"/>
              <a:t>04/03/2024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734312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FDE5AEB-9F46-479D-A130-6465D77CA58C}" type="datetimeFigureOut">
              <a:rPr lang="en-GB" smtClean="0"/>
              <a:t>04/03/2024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750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DE5AEB-9F46-479D-A130-6465D77CA58C}" type="datetimeFigureOut">
              <a:rPr lang="en-GB" smtClean="0"/>
              <a:t>04/03/2024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199134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DE5AEB-9F46-479D-A130-6465D77CA58C}" type="datetimeFigureOut">
              <a:rPr lang="en-GB" smtClean="0"/>
              <a:t>04/03/2024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42779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Date Placeholder 1"/>
          <p:cNvSpPr>
            <a:spLocks noGrp="1"/>
          </p:cNvSpPr>
          <p:nvPr>
            <p:ph type="dt" sz="half" idx="10"/>
          </p:nvPr>
        </p:nvSpPr>
        <p:spPr/>
        <p:txBody>
          <a:bodyPr/>
          <a:lstStyle/>
          <a:p>
            <a:fld id="{7FDE5AEB-9F46-479D-A130-6465D77CA58C}" type="datetimeFigureOut">
              <a:rPr lang="en-GB" smtClean="0"/>
              <a:t>04/03/2024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54262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5" name="Date Placeholder 4"/>
          <p:cNvSpPr>
            <a:spLocks noGrp="1"/>
          </p:cNvSpPr>
          <p:nvPr>
            <p:ph type="dt" sz="half" idx="10"/>
          </p:nvPr>
        </p:nvSpPr>
        <p:spPr/>
        <p:txBody>
          <a:bodyPr/>
          <a:lstStyle/>
          <a:p>
            <a:fld id="{7FDE5AEB-9F46-479D-A130-6465D77CA58C}" type="datetimeFigureOut">
              <a:rPr lang="en-GB" smtClean="0"/>
              <a:t>04/03/2024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581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DE5AEB-9F46-479D-A130-6465D77CA58C}" type="datetimeFigureOut">
              <a:rPr lang="en-GB" smtClean="0"/>
              <a:t>04/03/2024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14309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04/03/2024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3244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Date Placeholder 3"/>
          <p:cNvSpPr>
            <a:spLocks noGrp="1"/>
          </p:cNvSpPr>
          <p:nvPr>
            <p:ph type="dt" sz="half" idx="10"/>
          </p:nvPr>
        </p:nvSpPr>
        <p:spPr/>
        <p:txBody>
          <a:bodyPr/>
          <a:lstStyle/>
          <a:p>
            <a:fld id="{7FDE5AEB-9F46-479D-A130-6465D77CA58C}" type="datetimeFigureOut">
              <a:rPr lang="en-GB" smtClean="0"/>
              <a:t>04/03/2024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5748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7FDE5AEB-9F46-479D-A130-6465D77CA58C}" type="datetimeFigureOut">
              <a:rPr lang="en-GB" smtClean="0"/>
              <a:t>04/03/2024</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7654AE26-74E0-4FED-9578-770DD794DA9C}"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50324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 Id="rId5" Type="http://schemas.openxmlformats.org/officeDocument/2006/relationships/image" Target="../media/image36.png"/><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39.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44.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48.png"/><Relationship Id="rId5" Type="http://schemas.openxmlformats.org/officeDocument/2006/relationships/image" Target="../media/image44.png"/><Relationship Id="rId4" Type="http://schemas.openxmlformats.org/officeDocument/2006/relationships/image" Target="../media/image42.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44.png"/><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s://www.youtube.com/playlist?list=PLb7Q5jsm9eh_fdDPQmVpyp4XRu-raUbHc"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youtube.com/watch?v=phxP5_OhOtk" TargetMode="External"/><Relationship Id="rId1" Type="http://schemas.openxmlformats.org/officeDocument/2006/relationships/slideLayout" Target="../slideLayouts/slideLayout6.xml"/><Relationship Id="rId5" Type="http://schemas.openxmlformats.org/officeDocument/2006/relationships/image" Target="../media/image55.png"/><Relationship Id="rId4" Type="http://schemas.openxmlformats.org/officeDocument/2006/relationships/image" Target="../media/image54.png"/></Relationships>
</file>

<file path=ppt/slides/_rels/slide35.xml.rels><?xml version="1.0" encoding="UTF-8" standalone="yes"?>
<Relationships xmlns="http://schemas.openxmlformats.org/package/2006/relationships"><Relationship Id="rId2" Type="http://schemas.openxmlformats.org/officeDocument/2006/relationships/image" Target="../media/image56.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hyperlink" Target="https://mathszone.co.uk/" TargetMode="External"/><Relationship Id="rId3" Type="http://schemas.openxmlformats.org/officeDocument/2006/relationships/image" Target="../media/image58.png"/><Relationship Id="rId7" Type="http://schemas.openxmlformats.org/officeDocument/2006/relationships/hyperlink" Target="https://www.topmarks.co.uk/maths-games/hit-the-button" TargetMode="External"/><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hyperlink" Target="https://primarygamesarena.com/" TargetMode="External"/><Relationship Id="rId5" Type="http://schemas.openxmlformats.org/officeDocument/2006/relationships/hyperlink" Target="http://www.iseemaths.com/games-resources/" TargetMode="External"/><Relationship Id="rId4" Type="http://schemas.openxmlformats.org/officeDocument/2006/relationships/hyperlink" Target="https://www.bbc.co.uk/cbeebies/grownups/help-your-child-with-maths" TargetMode="External"/><Relationship Id="rId9" Type="http://schemas.openxmlformats.org/officeDocument/2006/relationships/hyperlink" Target="https://www.bbc.co.uk/bitesize/subjects/z826n39"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036" y="197550"/>
            <a:ext cx="10506224" cy="5548301"/>
          </a:xfrm>
        </p:spPr>
        <p:txBody>
          <a:bodyPr>
            <a:normAutofit/>
          </a:bodyPr>
          <a:lstStyle/>
          <a:p>
            <a:pPr algn="l"/>
            <a:br>
              <a:rPr lang="en-GB" sz="5400" dirty="0">
                <a:solidFill>
                  <a:schemeClr val="tx1"/>
                </a:solidFill>
                <a:latin typeface="XCCW Joined 4a" panose="03050602040000000000" pitchFamily="66" charset="0"/>
              </a:rPr>
            </a:br>
            <a:br>
              <a:rPr lang="en-GB" sz="5400" dirty="0">
                <a:solidFill>
                  <a:schemeClr val="tx1"/>
                </a:solidFill>
                <a:latin typeface="XCCW Joined 4a" panose="03050602040000000000" pitchFamily="66" charset="0"/>
              </a:rPr>
            </a:br>
            <a:endParaRPr lang="en-GB" sz="3600" dirty="0">
              <a:solidFill>
                <a:schemeClr val="tx1"/>
              </a:solidFill>
              <a:latin typeface="Comic Sans MS" panose="030F0702030302020204" pitchFamily="66" charset="0"/>
            </a:endParaRPr>
          </a:p>
        </p:txBody>
      </p:sp>
      <p:sp>
        <p:nvSpPr>
          <p:cNvPr id="8" name="TextBox 7">
            <a:extLst>
              <a:ext uri="{FF2B5EF4-FFF2-40B4-BE49-F238E27FC236}">
                <a16:creationId xmlns:a16="http://schemas.microsoft.com/office/drawing/2014/main" id="{C0B17E4B-4CBA-41E3-BCC1-24373036E1AA}"/>
              </a:ext>
            </a:extLst>
          </p:cNvPr>
          <p:cNvSpPr txBox="1"/>
          <p:nvPr/>
        </p:nvSpPr>
        <p:spPr>
          <a:xfrm flipH="1">
            <a:off x="3206694" y="2222055"/>
            <a:ext cx="5956376" cy="3970318"/>
          </a:xfrm>
          <a:prstGeom prst="rect">
            <a:avLst/>
          </a:prstGeom>
          <a:noFill/>
        </p:spPr>
        <p:txBody>
          <a:bodyPr wrap="square" rtlCol="0">
            <a:spAutoFit/>
          </a:bodyPr>
          <a:lstStyle/>
          <a:p>
            <a:pPr algn="ctr"/>
            <a:r>
              <a:rPr lang="en-GB" sz="3600" dirty="0">
                <a:solidFill>
                  <a:schemeClr val="tx2"/>
                </a:solidFill>
                <a:latin typeface="Comic Sans MS" panose="030F0702030302020204" pitchFamily="66" charset="0"/>
              </a:rPr>
              <a:t>Parent Workshop</a:t>
            </a:r>
          </a:p>
          <a:p>
            <a:pPr algn="ctr"/>
            <a:endParaRPr lang="en-GB" sz="3600" dirty="0">
              <a:solidFill>
                <a:srgbClr val="FF0000"/>
              </a:solidFill>
              <a:latin typeface="Comic Sans MS" panose="030F0702030302020204" pitchFamily="66" charset="0"/>
            </a:endParaRPr>
          </a:p>
          <a:p>
            <a:pPr algn="ctr"/>
            <a:r>
              <a:rPr lang="en-GB" sz="3600" u="sng" dirty="0">
                <a:solidFill>
                  <a:srgbClr val="FF0000"/>
                </a:solidFill>
                <a:latin typeface="Comic Sans MS" panose="030F0702030302020204" pitchFamily="66" charset="0"/>
              </a:rPr>
              <a:t>Monday 4</a:t>
            </a:r>
            <a:r>
              <a:rPr lang="en-GB" sz="3600" u="sng" baseline="30000" dirty="0">
                <a:solidFill>
                  <a:srgbClr val="FF0000"/>
                </a:solidFill>
                <a:latin typeface="Comic Sans MS" panose="030F0702030302020204" pitchFamily="66" charset="0"/>
              </a:rPr>
              <a:t>th</a:t>
            </a:r>
            <a:r>
              <a:rPr lang="en-GB" sz="3600" u="sng" dirty="0">
                <a:solidFill>
                  <a:srgbClr val="FF0000"/>
                </a:solidFill>
                <a:latin typeface="Comic Sans MS" panose="030F0702030302020204" pitchFamily="66" charset="0"/>
              </a:rPr>
              <a:t> March </a:t>
            </a:r>
          </a:p>
          <a:p>
            <a:pPr algn="ctr"/>
            <a:r>
              <a:rPr lang="en-GB" sz="3600" b="1" dirty="0">
                <a:solidFill>
                  <a:srgbClr val="FF0000"/>
                </a:solidFill>
                <a:latin typeface="Comic Sans MS" panose="030F0702030302020204" pitchFamily="66" charset="0"/>
              </a:rPr>
              <a:t>9 am in the hall</a:t>
            </a:r>
          </a:p>
          <a:p>
            <a:pPr algn="ctr"/>
            <a:r>
              <a:rPr lang="en-GB" sz="3600" dirty="0">
                <a:solidFill>
                  <a:srgbClr val="FF0000"/>
                </a:solidFill>
                <a:latin typeface="Comic Sans MS" panose="030F0702030302020204" pitchFamily="66" charset="0"/>
              </a:rPr>
              <a:t> </a:t>
            </a:r>
            <a:r>
              <a:rPr lang="en-GB" sz="3600" b="1" dirty="0">
                <a:solidFill>
                  <a:srgbClr val="FF0000"/>
                </a:solidFill>
                <a:latin typeface="Comic Sans MS" panose="030F0702030302020204" pitchFamily="66" charset="0"/>
              </a:rPr>
              <a:t>3.30pm in 2J</a:t>
            </a:r>
          </a:p>
          <a:p>
            <a:pPr algn="ctr"/>
            <a:endParaRPr lang="en-GB" sz="3600" b="1" dirty="0">
              <a:solidFill>
                <a:srgbClr val="FF0000"/>
              </a:solidFill>
              <a:latin typeface="Comic Sans MS" panose="030F0702030302020204" pitchFamily="66" charset="0"/>
            </a:endParaRPr>
          </a:p>
          <a:p>
            <a:pPr algn="ctr"/>
            <a:r>
              <a:rPr lang="en-GB" sz="3600" b="1" dirty="0">
                <a:solidFill>
                  <a:srgbClr val="FF0000"/>
                </a:solidFill>
                <a:latin typeface="Comic Sans MS" panose="030F0702030302020204" pitchFamily="66" charset="0"/>
              </a:rPr>
              <a:t>Maths in Key Stage 1 </a:t>
            </a:r>
          </a:p>
        </p:txBody>
      </p:sp>
      <p:pic>
        <p:nvPicPr>
          <p:cNvPr id="9" name="Picture 8">
            <a:extLst>
              <a:ext uri="{FF2B5EF4-FFF2-40B4-BE49-F238E27FC236}">
                <a16:creationId xmlns:a16="http://schemas.microsoft.com/office/drawing/2014/main" id="{37749D9A-DDFA-4C7B-BC81-B3A47959C0BB}"/>
              </a:ext>
            </a:extLst>
          </p:cNvPr>
          <p:cNvPicPr>
            <a:picLocks noChangeAspect="1"/>
          </p:cNvPicPr>
          <p:nvPr/>
        </p:nvPicPr>
        <p:blipFill>
          <a:blip r:embed="rId3"/>
          <a:stretch>
            <a:fillRect/>
          </a:stretch>
        </p:blipFill>
        <p:spPr>
          <a:xfrm>
            <a:off x="8819305" y="5084377"/>
            <a:ext cx="2145978" cy="1322947"/>
          </a:xfrm>
          <a:prstGeom prst="rect">
            <a:avLst/>
          </a:prstGeom>
        </p:spPr>
      </p:pic>
      <p:pic>
        <p:nvPicPr>
          <p:cNvPr id="10" name="Picture 9">
            <a:extLst>
              <a:ext uri="{FF2B5EF4-FFF2-40B4-BE49-F238E27FC236}">
                <a16:creationId xmlns:a16="http://schemas.microsoft.com/office/drawing/2014/main" id="{5CE14A1A-02D2-499A-B8DE-1CBC341B22DF}"/>
              </a:ext>
            </a:extLst>
          </p:cNvPr>
          <p:cNvPicPr>
            <a:picLocks noChangeAspect="1"/>
          </p:cNvPicPr>
          <p:nvPr/>
        </p:nvPicPr>
        <p:blipFill>
          <a:blip r:embed="rId4"/>
          <a:stretch>
            <a:fillRect/>
          </a:stretch>
        </p:blipFill>
        <p:spPr>
          <a:xfrm>
            <a:off x="1909530" y="4502545"/>
            <a:ext cx="1463167" cy="1408298"/>
          </a:xfrm>
          <a:prstGeom prst="rect">
            <a:avLst/>
          </a:prstGeom>
        </p:spPr>
      </p:pic>
      <p:pic>
        <p:nvPicPr>
          <p:cNvPr id="11" name="Picture 10">
            <a:extLst>
              <a:ext uri="{FF2B5EF4-FFF2-40B4-BE49-F238E27FC236}">
                <a16:creationId xmlns:a16="http://schemas.microsoft.com/office/drawing/2014/main" id="{1810FBA7-B0D9-4362-B580-3D521F996CA6}"/>
              </a:ext>
            </a:extLst>
          </p:cNvPr>
          <p:cNvPicPr>
            <a:picLocks noChangeAspect="1"/>
          </p:cNvPicPr>
          <p:nvPr/>
        </p:nvPicPr>
        <p:blipFill>
          <a:blip r:embed="rId5"/>
          <a:stretch>
            <a:fillRect/>
          </a:stretch>
        </p:blipFill>
        <p:spPr>
          <a:xfrm>
            <a:off x="504990" y="1994131"/>
            <a:ext cx="2206900" cy="2206900"/>
          </a:xfrm>
          <a:prstGeom prst="rect">
            <a:avLst/>
          </a:prstGeom>
        </p:spPr>
      </p:pic>
      <p:pic>
        <p:nvPicPr>
          <p:cNvPr id="3" name="Picture 2">
            <a:extLst>
              <a:ext uri="{FF2B5EF4-FFF2-40B4-BE49-F238E27FC236}">
                <a16:creationId xmlns:a16="http://schemas.microsoft.com/office/drawing/2014/main" id="{B25BC446-DA8A-4984-BF9C-7688885EA8BC}"/>
              </a:ext>
            </a:extLst>
          </p:cNvPr>
          <p:cNvPicPr>
            <a:picLocks noChangeAspect="1"/>
          </p:cNvPicPr>
          <p:nvPr/>
        </p:nvPicPr>
        <p:blipFill>
          <a:blip r:embed="rId6"/>
          <a:stretch>
            <a:fillRect/>
          </a:stretch>
        </p:blipFill>
        <p:spPr>
          <a:xfrm>
            <a:off x="9540899" y="2971700"/>
            <a:ext cx="1932407" cy="1633082"/>
          </a:xfrm>
          <a:prstGeom prst="rect">
            <a:avLst/>
          </a:prstGeom>
        </p:spPr>
      </p:pic>
    </p:spTree>
    <p:extLst>
      <p:ext uri="{BB962C8B-B14F-4D97-AF65-F5344CB8AC3E}">
        <p14:creationId xmlns:p14="http://schemas.microsoft.com/office/powerpoint/2010/main" val="72425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036" y="197550"/>
            <a:ext cx="10506224" cy="5548301"/>
          </a:xfrm>
        </p:spPr>
        <p:txBody>
          <a:bodyPr>
            <a:normAutofit/>
          </a:bodyPr>
          <a:lstStyle/>
          <a:p>
            <a:pPr algn="l"/>
            <a:br>
              <a:rPr lang="en-GB" sz="5400" dirty="0">
                <a:solidFill>
                  <a:schemeClr val="tx1"/>
                </a:solidFill>
                <a:latin typeface="XCCW Joined 4a" panose="03050602040000000000" pitchFamily="66" charset="0"/>
              </a:rPr>
            </a:br>
            <a:br>
              <a:rPr lang="en-GB" sz="5400" dirty="0">
                <a:solidFill>
                  <a:schemeClr val="tx1"/>
                </a:solidFill>
                <a:latin typeface="XCCW Joined 4a" panose="03050602040000000000" pitchFamily="66" charset="0"/>
              </a:rPr>
            </a:br>
            <a:endParaRPr lang="en-GB" sz="3600" dirty="0">
              <a:solidFill>
                <a:schemeClr val="tx1"/>
              </a:solidFill>
              <a:latin typeface="Comic Sans MS" panose="030F0702030302020204" pitchFamily="66" charset="0"/>
            </a:endParaRPr>
          </a:p>
        </p:txBody>
      </p:sp>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4359" y="3429000"/>
            <a:ext cx="1497864" cy="1070415"/>
          </a:xfrm>
          <a:prstGeom prst="rect">
            <a:avLst/>
          </a:prstGeom>
        </p:spPr>
      </p:pic>
      <p:sp>
        <p:nvSpPr>
          <p:cNvPr id="8" name="TextBox 7">
            <a:extLst>
              <a:ext uri="{FF2B5EF4-FFF2-40B4-BE49-F238E27FC236}">
                <a16:creationId xmlns:a16="http://schemas.microsoft.com/office/drawing/2014/main" id="{C0B17E4B-4CBA-41E3-BCC1-24373036E1AA}"/>
              </a:ext>
            </a:extLst>
          </p:cNvPr>
          <p:cNvSpPr txBox="1"/>
          <p:nvPr/>
        </p:nvSpPr>
        <p:spPr>
          <a:xfrm flipH="1">
            <a:off x="4115795" y="2520447"/>
            <a:ext cx="4268527" cy="1200329"/>
          </a:xfrm>
          <a:prstGeom prst="rect">
            <a:avLst/>
          </a:prstGeom>
          <a:noFill/>
        </p:spPr>
        <p:txBody>
          <a:bodyPr wrap="square" rtlCol="0">
            <a:spAutoFit/>
          </a:bodyPr>
          <a:lstStyle/>
          <a:p>
            <a:pPr algn="ctr"/>
            <a:r>
              <a:rPr lang="en-GB" sz="3600" dirty="0">
                <a:solidFill>
                  <a:srgbClr val="FF0000"/>
                </a:solidFill>
                <a:latin typeface="Comic Sans MS" panose="030F0702030302020204" pitchFamily="66" charset="0"/>
              </a:rPr>
              <a:t>Maths in Key Stage 1 </a:t>
            </a:r>
          </a:p>
        </p:txBody>
      </p:sp>
      <p:pic>
        <p:nvPicPr>
          <p:cNvPr id="9" name="Picture 8">
            <a:extLst>
              <a:ext uri="{FF2B5EF4-FFF2-40B4-BE49-F238E27FC236}">
                <a16:creationId xmlns:a16="http://schemas.microsoft.com/office/drawing/2014/main" id="{37749D9A-DDFA-4C7B-BC81-B3A47959C0BB}"/>
              </a:ext>
            </a:extLst>
          </p:cNvPr>
          <p:cNvPicPr>
            <a:picLocks noChangeAspect="1"/>
          </p:cNvPicPr>
          <p:nvPr/>
        </p:nvPicPr>
        <p:blipFill>
          <a:blip r:embed="rId4"/>
          <a:stretch>
            <a:fillRect/>
          </a:stretch>
        </p:blipFill>
        <p:spPr>
          <a:xfrm>
            <a:off x="5730978" y="4734752"/>
            <a:ext cx="2145978" cy="1322947"/>
          </a:xfrm>
          <a:prstGeom prst="rect">
            <a:avLst/>
          </a:prstGeom>
        </p:spPr>
      </p:pic>
      <p:pic>
        <p:nvPicPr>
          <p:cNvPr id="10" name="Picture 9">
            <a:extLst>
              <a:ext uri="{FF2B5EF4-FFF2-40B4-BE49-F238E27FC236}">
                <a16:creationId xmlns:a16="http://schemas.microsoft.com/office/drawing/2014/main" id="{5CE14A1A-02D2-499A-B8DE-1CBC341B22DF}"/>
              </a:ext>
            </a:extLst>
          </p:cNvPr>
          <p:cNvPicPr>
            <a:picLocks noChangeAspect="1"/>
          </p:cNvPicPr>
          <p:nvPr/>
        </p:nvPicPr>
        <p:blipFill>
          <a:blip r:embed="rId5"/>
          <a:stretch>
            <a:fillRect/>
          </a:stretch>
        </p:blipFill>
        <p:spPr>
          <a:xfrm>
            <a:off x="3048486" y="4337553"/>
            <a:ext cx="1463167" cy="1408298"/>
          </a:xfrm>
          <a:prstGeom prst="rect">
            <a:avLst/>
          </a:prstGeom>
        </p:spPr>
      </p:pic>
      <p:pic>
        <p:nvPicPr>
          <p:cNvPr id="11" name="Picture 10">
            <a:extLst>
              <a:ext uri="{FF2B5EF4-FFF2-40B4-BE49-F238E27FC236}">
                <a16:creationId xmlns:a16="http://schemas.microsoft.com/office/drawing/2014/main" id="{1810FBA7-B0D9-4362-B580-3D521F996CA6}"/>
              </a:ext>
            </a:extLst>
          </p:cNvPr>
          <p:cNvPicPr>
            <a:picLocks noChangeAspect="1"/>
          </p:cNvPicPr>
          <p:nvPr/>
        </p:nvPicPr>
        <p:blipFill>
          <a:blip r:embed="rId6"/>
          <a:stretch>
            <a:fillRect/>
          </a:stretch>
        </p:blipFill>
        <p:spPr>
          <a:xfrm>
            <a:off x="621965" y="1868250"/>
            <a:ext cx="2206900" cy="2206900"/>
          </a:xfrm>
          <a:prstGeom prst="rect">
            <a:avLst/>
          </a:prstGeom>
        </p:spPr>
      </p:pic>
    </p:spTree>
    <p:extLst>
      <p:ext uri="{BB962C8B-B14F-4D97-AF65-F5344CB8AC3E}">
        <p14:creationId xmlns:p14="http://schemas.microsoft.com/office/powerpoint/2010/main" val="100312191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What we will cover</a:t>
            </a:r>
            <a:r>
              <a:rPr lang="en-GB" dirty="0"/>
              <a:t>:</a:t>
            </a:r>
          </a:p>
        </p:txBody>
      </p:sp>
      <p:sp>
        <p:nvSpPr>
          <p:cNvPr id="4" name="TextBox 3">
            <a:extLst>
              <a:ext uri="{FF2B5EF4-FFF2-40B4-BE49-F238E27FC236}">
                <a16:creationId xmlns:a16="http://schemas.microsoft.com/office/drawing/2014/main" id="{86F69E5C-7BFA-43A5-AB2D-7104000EF0B9}"/>
              </a:ext>
            </a:extLst>
          </p:cNvPr>
          <p:cNvSpPr txBox="1"/>
          <p:nvPr/>
        </p:nvSpPr>
        <p:spPr>
          <a:xfrm>
            <a:off x="3286538" y="2915479"/>
            <a:ext cx="6194324" cy="2800767"/>
          </a:xfrm>
          <a:prstGeom prst="rect">
            <a:avLst/>
          </a:prstGeom>
          <a:noFill/>
        </p:spPr>
        <p:txBody>
          <a:bodyPr wrap="none" rtlCol="0">
            <a:spAutoFit/>
          </a:bodyPr>
          <a:lstStyle/>
          <a:p>
            <a:pPr marL="342900" indent="-342900">
              <a:buAutoNum type="arabicPeriod"/>
            </a:pPr>
            <a:r>
              <a:rPr lang="en-GB" sz="2800" dirty="0"/>
              <a:t>Maths curriculum</a:t>
            </a:r>
          </a:p>
          <a:p>
            <a:pPr marL="342900" indent="-342900">
              <a:buAutoNum type="arabicPeriod"/>
            </a:pPr>
            <a:r>
              <a:rPr lang="en-GB" sz="2800" dirty="0"/>
              <a:t>Resources we use</a:t>
            </a:r>
          </a:p>
          <a:p>
            <a:pPr marL="342900" indent="-342900">
              <a:buAutoNum type="arabicPeriod"/>
            </a:pPr>
            <a:r>
              <a:rPr lang="en-GB" sz="2800" dirty="0"/>
              <a:t>Methods used at Abbey</a:t>
            </a:r>
          </a:p>
          <a:p>
            <a:pPr marL="342900" indent="-342900">
              <a:buAutoNum type="arabicPeriod"/>
            </a:pPr>
            <a:r>
              <a:rPr lang="en-GB" sz="2800" dirty="0"/>
              <a:t>Questions and how to work them out</a:t>
            </a:r>
          </a:p>
          <a:p>
            <a:pPr marL="342900" indent="-342900">
              <a:buAutoNum type="arabicPeriod"/>
            </a:pPr>
            <a:r>
              <a:rPr lang="en-GB" sz="2800" dirty="0"/>
              <a:t>How to help at home</a:t>
            </a:r>
          </a:p>
          <a:p>
            <a:pPr marL="342900" indent="-342900">
              <a:buAutoNum type="arabicPeriod"/>
            </a:pPr>
            <a:endParaRPr lang="en-GB" dirty="0"/>
          </a:p>
          <a:p>
            <a:pPr marL="342900" indent="-342900">
              <a:buAutoNum type="arabicPeriod"/>
            </a:pPr>
            <a:endParaRPr lang="en-GB" dirty="0"/>
          </a:p>
        </p:txBody>
      </p:sp>
    </p:spTree>
    <p:extLst>
      <p:ext uri="{BB962C8B-B14F-4D97-AF65-F5344CB8AC3E}">
        <p14:creationId xmlns:p14="http://schemas.microsoft.com/office/powerpoint/2010/main" val="29639490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45634" y="994846"/>
            <a:ext cx="7890870" cy="1846659"/>
          </a:xfrm>
          <a:prstGeom prst="rect">
            <a:avLst/>
          </a:prstGeom>
        </p:spPr>
        <p:txBody>
          <a:bodyPr wrap="square">
            <a:spAutoFit/>
          </a:bodyPr>
          <a:lstStyle/>
          <a:p>
            <a:pPr marL="285750" indent="-285750">
              <a:buClr>
                <a:srgbClr val="7030A0"/>
              </a:buClr>
              <a:buFont typeface="Arial" panose="020B0604020202020204" pitchFamily="34" charset="0"/>
              <a:buChar char="•"/>
            </a:pPr>
            <a:r>
              <a:rPr lang="en-GB" sz="3200" dirty="0"/>
              <a:t>What is your experience of Maths from childhood?</a:t>
            </a:r>
          </a:p>
          <a:p>
            <a:pPr marL="285750" indent="-285750">
              <a:buClr>
                <a:srgbClr val="7030A0"/>
              </a:buClr>
              <a:buFont typeface="Arial" panose="020B0604020202020204" pitchFamily="34" charset="0"/>
              <a:buChar char="•"/>
            </a:pPr>
            <a:r>
              <a:rPr lang="en-GB" sz="3200" dirty="0"/>
              <a:t>Share and discuss </a:t>
            </a:r>
          </a:p>
          <a:p>
            <a:pPr marL="285750" indent="-285750">
              <a:buFont typeface="Arial"/>
              <a:buChar char="•"/>
            </a:pPr>
            <a:endParaRPr lang="en-US" dirty="0"/>
          </a:p>
        </p:txBody>
      </p:sp>
      <p:sp>
        <p:nvSpPr>
          <p:cNvPr id="3" name="Title 1"/>
          <p:cNvSpPr txBox="1">
            <a:spLocks/>
          </p:cNvSpPr>
          <p:nvPr/>
        </p:nvSpPr>
        <p:spPr>
          <a:xfrm>
            <a:off x="2127524" y="521178"/>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Before we begin….</a:t>
            </a:r>
            <a:br>
              <a:rPr lang="en-US" sz="2400" b="1" dirty="0">
                <a:solidFill>
                  <a:srgbClr val="1EBEAA"/>
                </a:solidFill>
              </a:rPr>
            </a:br>
            <a:endParaRPr lang="en-US" sz="2400" b="1" dirty="0">
              <a:solidFill>
                <a:srgbClr val="1EBEAA"/>
              </a:solidFill>
            </a:endParaRPr>
          </a:p>
        </p:txBody>
      </p:sp>
      <p:pic>
        <p:nvPicPr>
          <p:cNvPr id="5" name="Picture 4"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1524000" y="4916760"/>
            <a:ext cx="9144000" cy="1941240"/>
          </a:xfrm>
          <a:prstGeom prst="rect">
            <a:avLst/>
          </a:prstGeom>
        </p:spPr>
      </p:pic>
      <p:pic>
        <p:nvPicPr>
          <p:cNvPr id="6" name="Picture 5"/>
          <p:cNvPicPr>
            <a:picLocks noChangeAspect="1"/>
          </p:cNvPicPr>
          <p:nvPr/>
        </p:nvPicPr>
        <p:blipFill>
          <a:blip r:embed="rId4"/>
          <a:stretch>
            <a:fillRect/>
          </a:stretch>
        </p:blipFill>
        <p:spPr>
          <a:xfrm>
            <a:off x="2127525" y="2596343"/>
            <a:ext cx="3509101" cy="1894850"/>
          </a:xfrm>
          <a:prstGeom prst="rect">
            <a:avLst/>
          </a:prstGeom>
        </p:spPr>
      </p:pic>
      <p:pic>
        <p:nvPicPr>
          <p:cNvPr id="7" name="Picture 6"/>
          <p:cNvPicPr>
            <a:picLocks noChangeAspect="1"/>
          </p:cNvPicPr>
          <p:nvPr/>
        </p:nvPicPr>
        <p:blipFill>
          <a:blip r:embed="rId5"/>
          <a:stretch>
            <a:fillRect/>
          </a:stretch>
        </p:blipFill>
        <p:spPr>
          <a:xfrm>
            <a:off x="5991070" y="2740388"/>
            <a:ext cx="3790187" cy="1798820"/>
          </a:xfrm>
          <a:prstGeom prst="rect">
            <a:avLst/>
          </a:prstGeom>
        </p:spPr>
      </p:pic>
    </p:spTree>
    <p:extLst>
      <p:ext uri="{BB962C8B-B14F-4D97-AF65-F5344CB8AC3E}">
        <p14:creationId xmlns:p14="http://schemas.microsoft.com/office/powerpoint/2010/main" val="2275390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Rectangle 6"/>
          <p:cNvSpPr>
            <a:spLocks noChangeArrowheads="1"/>
          </p:cNvSpPr>
          <p:nvPr/>
        </p:nvSpPr>
        <p:spPr bwMode="auto">
          <a:xfrm>
            <a:off x="287383" y="437698"/>
            <a:ext cx="1129937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200" b="1" u="sng" dirty="0">
                <a:solidFill>
                  <a:schemeClr val="bg1"/>
                </a:solidFill>
                <a:latin typeface="Comic Sans MS" panose="030F0702030302020204" pitchFamily="66" charset="0"/>
                <a:cs typeface="Arial" charset="0"/>
              </a:rPr>
              <a:t>How can you help your child with Maths at home?</a:t>
            </a:r>
            <a:endParaRPr lang="en-US" altLang="en-US" sz="3200" b="1" u="sng" dirty="0">
              <a:solidFill>
                <a:schemeClr val="bg1"/>
              </a:solidFill>
              <a:latin typeface="Comic Sans MS" panose="030F0702030302020204" pitchFamily="66" charset="0"/>
              <a:cs typeface="Arial" charset="0"/>
            </a:endParaRPr>
          </a:p>
        </p:txBody>
      </p:sp>
      <p:sp>
        <p:nvSpPr>
          <p:cNvPr id="19463" name="Rectangle 7"/>
          <p:cNvSpPr>
            <a:spLocks noGrp="1" noRot="1" noChangeArrowheads="1"/>
          </p:cNvSpPr>
          <p:nvPr>
            <p:ph idx="1"/>
          </p:nvPr>
        </p:nvSpPr>
        <p:spPr>
          <a:xfrm>
            <a:off x="287383" y="2344666"/>
            <a:ext cx="10855234" cy="4406900"/>
          </a:xfrm>
        </p:spPr>
        <p:txBody>
          <a:bodyPr>
            <a:normAutofit/>
          </a:bodyPr>
          <a:lstStyle/>
          <a:p>
            <a:pPr eaLnBrk="1" hangingPunct="1">
              <a:defRPr/>
            </a:pPr>
            <a:r>
              <a:rPr lang="en-GB" altLang="en-US" dirty="0">
                <a:solidFill>
                  <a:schemeClr val="accent4">
                    <a:lumMod val="10000"/>
                  </a:schemeClr>
                </a:solidFill>
                <a:latin typeface="Comic Sans MS" panose="030F0702030302020204" pitchFamily="66" charset="0"/>
              </a:rPr>
              <a:t>Take away their fear. </a:t>
            </a:r>
          </a:p>
          <a:p>
            <a:pPr eaLnBrk="1" hangingPunct="1">
              <a:defRPr/>
            </a:pPr>
            <a:r>
              <a:rPr lang="en-GB" altLang="en-US" dirty="0">
                <a:solidFill>
                  <a:schemeClr val="accent4">
                    <a:lumMod val="10000"/>
                  </a:schemeClr>
                </a:solidFill>
                <a:latin typeface="Comic Sans MS" panose="030F0702030302020204" pitchFamily="66" charset="0"/>
              </a:rPr>
              <a:t>Reassure and praise whenever possible. Positive </a:t>
            </a:r>
            <a:r>
              <a:rPr lang="en-GB" altLang="en-US" dirty="0" err="1">
                <a:solidFill>
                  <a:schemeClr val="accent4">
                    <a:lumMod val="10000"/>
                  </a:schemeClr>
                </a:solidFill>
                <a:latin typeface="Comic Sans MS" panose="030F0702030302020204" pitchFamily="66" charset="0"/>
              </a:rPr>
              <a:t>mindset</a:t>
            </a:r>
            <a:r>
              <a:rPr lang="en-GB" altLang="en-US" dirty="0">
                <a:solidFill>
                  <a:schemeClr val="accent4">
                    <a:lumMod val="10000"/>
                  </a:schemeClr>
                </a:solidFill>
                <a:latin typeface="Comic Sans MS" panose="030F0702030302020204" pitchFamily="66" charset="0"/>
              </a:rPr>
              <a:t>…</a:t>
            </a:r>
          </a:p>
          <a:p>
            <a:pPr eaLnBrk="1" hangingPunct="1">
              <a:defRPr/>
            </a:pPr>
            <a:r>
              <a:rPr lang="en-GB" altLang="en-US" dirty="0">
                <a:solidFill>
                  <a:schemeClr val="accent4">
                    <a:lumMod val="10000"/>
                  </a:schemeClr>
                </a:solidFill>
                <a:latin typeface="Comic Sans MS" panose="030F0702030302020204" pitchFamily="66" charset="0"/>
              </a:rPr>
              <a:t>Let them see you using Maths in your everyday routines – portioning meals between the family, chopping vegetables into halves and quarters etc. </a:t>
            </a:r>
          </a:p>
          <a:p>
            <a:pPr eaLnBrk="1" hangingPunct="1">
              <a:defRPr/>
            </a:pPr>
            <a:r>
              <a:rPr lang="en-GB" altLang="en-US" dirty="0">
                <a:solidFill>
                  <a:schemeClr val="accent4">
                    <a:lumMod val="10000"/>
                  </a:schemeClr>
                </a:solidFill>
                <a:latin typeface="Comic Sans MS" panose="030F0702030302020204" pitchFamily="66" charset="0"/>
              </a:rPr>
              <a:t>Play with numbers and shapes through games.</a:t>
            </a:r>
          </a:p>
          <a:p>
            <a:pPr eaLnBrk="1" hangingPunct="1">
              <a:defRPr/>
            </a:pPr>
            <a:r>
              <a:rPr lang="en-GB" altLang="en-US" dirty="0">
                <a:solidFill>
                  <a:schemeClr val="accent4">
                    <a:lumMod val="10000"/>
                  </a:schemeClr>
                </a:solidFill>
                <a:latin typeface="Comic Sans MS" panose="030F0702030302020204" pitchFamily="66" charset="0"/>
              </a:rPr>
              <a:t>Seeing mistakes as an opportunity to learn and using them as a discussion point.</a:t>
            </a:r>
          </a:p>
          <a:p>
            <a:pPr eaLnBrk="1" hangingPunct="1">
              <a:defRPr/>
            </a:pPr>
            <a:r>
              <a:rPr lang="en-US" altLang="en-US" dirty="0" err="1">
                <a:solidFill>
                  <a:schemeClr val="accent4">
                    <a:lumMod val="10000"/>
                  </a:schemeClr>
                </a:solidFill>
                <a:latin typeface="Comic Sans MS" panose="030F0702030302020204" pitchFamily="66" charset="0"/>
              </a:rPr>
              <a:t>Recognising</a:t>
            </a:r>
            <a:r>
              <a:rPr lang="en-US" altLang="en-US" dirty="0">
                <a:solidFill>
                  <a:schemeClr val="accent4">
                    <a:lumMod val="10000"/>
                  </a:schemeClr>
                </a:solidFill>
                <a:latin typeface="Comic Sans MS" panose="030F0702030302020204" pitchFamily="66" charset="0"/>
              </a:rPr>
              <a:t> the </a:t>
            </a:r>
            <a:r>
              <a:rPr lang="en-US" altLang="en-US" b="1" dirty="0">
                <a:solidFill>
                  <a:schemeClr val="accent4">
                    <a:lumMod val="10000"/>
                  </a:schemeClr>
                </a:solidFill>
                <a:latin typeface="Comic Sans MS" panose="030F0702030302020204" pitchFamily="66" charset="0"/>
              </a:rPr>
              <a:t>importance</a:t>
            </a:r>
            <a:r>
              <a:rPr lang="en-US" altLang="en-US" dirty="0">
                <a:solidFill>
                  <a:schemeClr val="accent4">
                    <a:lumMod val="10000"/>
                  </a:schemeClr>
                </a:solidFill>
                <a:latin typeface="Comic Sans MS" panose="030F0702030302020204" pitchFamily="66" charset="0"/>
              </a:rPr>
              <a:t> and value of </a:t>
            </a:r>
            <a:r>
              <a:rPr lang="en-US" altLang="en-US" dirty="0" err="1">
                <a:solidFill>
                  <a:schemeClr val="accent4">
                    <a:lumMod val="10000"/>
                  </a:schemeClr>
                </a:solidFill>
                <a:latin typeface="Comic Sans MS" panose="030F0702030302020204" pitchFamily="66" charset="0"/>
              </a:rPr>
              <a:t>maths</a:t>
            </a:r>
            <a:r>
              <a:rPr lang="en-US" altLang="en-US" dirty="0">
                <a:solidFill>
                  <a:schemeClr val="accent4">
                    <a:lumMod val="10000"/>
                  </a:schemeClr>
                </a:solidFill>
                <a:latin typeface="Comic Sans MS" panose="030F0702030302020204" pitchFamily="66" charset="0"/>
              </a:rPr>
              <a:t> in our everyday lives e.g. managing money and telling the time.</a:t>
            </a:r>
          </a:p>
        </p:txBody>
      </p:sp>
    </p:spTree>
    <p:extLst>
      <p:ext uri="{BB962C8B-B14F-4D97-AF65-F5344CB8AC3E}">
        <p14:creationId xmlns:p14="http://schemas.microsoft.com/office/powerpoint/2010/main" val="385689799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7524" y="946442"/>
            <a:ext cx="8211242" cy="6278642"/>
          </a:xfrm>
          <a:prstGeom prst="rect">
            <a:avLst/>
          </a:prstGeom>
        </p:spPr>
        <p:txBody>
          <a:bodyPr wrap="square">
            <a:spAutoFit/>
          </a:bodyPr>
          <a:lstStyle/>
          <a:p>
            <a:pPr>
              <a:buClr>
                <a:srgbClr val="7030A0"/>
              </a:buClr>
              <a:buFont typeface="Wingdings" panose="05000000000000000000" pitchFamily="2" charset="2"/>
              <a:buChar char="Ø"/>
            </a:pPr>
            <a:r>
              <a:rPr lang="en-GB" sz="2400" dirty="0"/>
              <a:t>The national curriculum for mathematics aims to ensure that all pupils: </a:t>
            </a:r>
          </a:p>
          <a:p>
            <a:pPr>
              <a:buClr>
                <a:srgbClr val="7030A0"/>
              </a:buClr>
              <a:buFont typeface="Wingdings" panose="05000000000000000000" pitchFamily="2" charset="2"/>
              <a:buChar char="Ø"/>
            </a:pPr>
            <a:r>
              <a:rPr lang="en-GB" sz="2400" dirty="0"/>
              <a:t>become </a:t>
            </a:r>
            <a:r>
              <a:rPr lang="en-GB" sz="2400" b="1" dirty="0">
                <a:solidFill>
                  <a:srgbClr val="7030A0"/>
                </a:solidFill>
              </a:rPr>
              <a:t>fluent</a:t>
            </a:r>
            <a:r>
              <a:rPr lang="en-GB" sz="2400" b="1" dirty="0"/>
              <a:t> </a:t>
            </a:r>
            <a:r>
              <a:rPr lang="en-GB" sz="2400" dirty="0"/>
              <a:t>in mathematics</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dirty="0"/>
              <a:t>develop </a:t>
            </a:r>
            <a:r>
              <a:rPr lang="en-GB" sz="2400" b="1" dirty="0">
                <a:solidFill>
                  <a:srgbClr val="7030A0"/>
                </a:solidFill>
              </a:rPr>
              <a:t>conceptual</a:t>
            </a:r>
            <a:r>
              <a:rPr lang="en-GB" sz="2400" dirty="0"/>
              <a:t> understanding and the ability to recall and apply knowledge rapidly and accurately</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b="1" dirty="0">
                <a:solidFill>
                  <a:srgbClr val="7030A0"/>
                </a:solidFill>
              </a:rPr>
              <a:t>reason</a:t>
            </a:r>
            <a:r>
              <a:rPr lang="en-GB" sz="2400" dirty="0"/>
              <a:t> mathematically by following a line of enquiry, conjecturing relationships and generalisations, and developing an argument, justification or proof using mathematical language </a:t>
            </a:r>
          </a:p>
          <a:p>
            <a:pPr>
              <a:buClr>
                <a:srgbClr val="7030A0"/>
              </a:buClr>
              <a:buFont typeface="Wingdings" panose="05000000000000000000" pitchFamily="2" charset="2"/>
              <a:buChar char="Ø"/>
            </a:pPr>
            <a:endParaRPr lang="en-GB" sz="2400" dirty="0"/>
          </a:p>
          <a:p>
            <a:pPr>
              <a:buClr>
                <a:srgbClr val="7030A0"/>
              </a:buClr>
              <a:buFont typeface="Wingdings" panose="05000000000000000000" pitchFamily="2" charset="2"/>
              <a:buChar char="Ø"/>
            </a:pPr>
            <a:r>
              <a:rPr lang="en-GB" sz="2400" dirty="0"/>
              <a:t>can </a:t>
            </a:r>
            <a:r>
              <a:rPr lang="en-GB" sz="2400" b="1" dirty="0">
                <a:solidFill>
                  <a:srgbClr val="7030A0"/>
                </a:solidFill>
              </a:rPr>
              <a:t>solve problems</a:t>
            </a:r>
            <a:r>
              <a:rPr lang="en-GB" sz="2400" dirty="0">
                <a:solidFill>
                  <a:srgbClr val="7030A0"/>
                </a:solidFill>
              </a:rPr>
              <a:t> </a:t>
            </a:r>
            <a:r>
              <a:rPr lang="en-GB" sz="2400" dirty="0"/>
              <a:t>by applying their mathematics to a variety or </a:t>
            </a:r>
            <a:r>
              <a:rPr lang="en-GB" sz="2400" b="1" dirty="0">
                <a:solidFill>
                  <a:srgbClr val="7030A0"/>
                </a:solidFill>
              </a:rPr>
              <a:t>routine</a:t>
            </a:r>
            <a:r>
              <a:rPr lang="en-GB" sz="2400" dirty="0">
                <a:solidFill>
                  <a:srgbClr val="FF0000"/>
                </a:solidFill>
              </a:rPr>
              <a:t> </a:t>
            </a:r>
            <a:r>
              <a:rPr lang="en-GB" sz="2400" dirty="0"/>
              <a:t>and </a:t>
            </a:r>
            <a:r>
              <a:rPr lang="en-GB" sz="2400" b="1" dirty="0">
                <a:solidFill>
                  <a:srgbClr val="7030A0"/>
                </a:solidFill>
              </a:rPr>
              <a:t>non-routine</a:t>
            </a:r>
            <a:r>
              <a:rPr lang="en-GB" sz="2400" b="1" dirty="0">
                <a:solidFill>
                  <a:srgbClr val="FF0000"/>
                </a:solidFill>
              </a:rPr>
              <a:t> </a:t>
            </a:r>
            <a:r>
              <a:rPr lang="en-GB" sz="2400" dirty="0"/>
              <a:t>problems with increasing sophistication, including breaking down problems into a series of simpler steps and persevering in seeking solutions</a:t>
            </a:r>
          </a:p>
          <a:p>
            <a:pPr marL="285750" indent="-285750">
              <a:buFont typeface="Arial"/>
              <a:buChar char="•"/>
            </a:pPr>
            <a:endParaRPr lang="en-US" dirty="0"/>
          </a:p>
        </p:txBody>
      </p:sp>
      <p:sp>
        <p:nvSpPr>
          <p:cNvPr id="3" name="Title 1"/>
          <p:cNvSpPr txBox="1">
            <a:spLocks/>
          </p:cNvSpPr>
          <p:nvPr/>
        </p:nvSpPr>
        <p:spPr>
          <a:xfrm>
            <a:off x="2127524" y="30163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Curriculum expectations</a:t>
            </a:r>
            <a:br>
              <a:rPr lang="en-US" sz="2400" b="1" dirty="0">
                <a:solidFill>
                  <a:srgbClr val="1EBEAA"/>
                </a:solidFill>
              </a:rPr>
            </a:br>
            <a:endParaRPr lang="en-US" sz="2400" b="1" dirty="0">
              <a:solidFill>
                <a:srgbClr val="1EBEAA"/>
              </a:solidFill>
            </a:endParaRPr>
          </a:p>
        </p:txBody>
      </p:sp>
    </p:spTree>
    <p:extLst>
      <p:ext uri="{BB962C8B-B14F-4D97-AF65-F5344CB8AC3E}">
        <p14:creationId xmlns:p14="http://schemas.microsoft.com/office/powerpoint/2010/main" val="3632442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765526" y="266345"/>
            <a:ext cx="8211242" cy="947334"/>
          </a:xfrm>
          <a:prstGeom prst="rect">
            <a:avLst/>
          </a:prstGeom>
        </p:spPr>
        <p:txBody>
          <a:bodyPr>
            <a:normAutofit fontScale="8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000" b="1" dirty="0">
                <a:solidFill>
                  <a:srgbClr val="0A4FFB"/>
                </a:solidFill>
              </a:rPr>
              <a:t>Skills in Maths and across the curriculum</a:t>
            </a:r>
          </a:p>
          <a:p>
            <a:pPr algn="l"/>
            <a:br>
              <a:rPr lang="en-US" sz="2400" b="1" dirty="0">
                <a:solidFill>
                  <a:srgbClr val="1EBEAA"/>
                </a:solidFill>
              </a:rPr>
            </a:br>
            <a:endParaRPr lang="en-US" sz="2400" b="1" dirty="0">
              <a:solidFill>
                <a:srgbClr val="1EBEAA"/>
              </a:solidFill>
            </a:endParaRPr>
          </a:p>
        </p:txBody>
      </p:sp>
      <p:pic>
        <p:nvPicPr>
          <p:cNvPr id="5" name="Picture 4"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1524000" y="4916760"/>
            <a:ext cx="9144000" cy="1941240"/>
          </a:xfrm>
          <a:prstGeom prst="rect">
            <a:avLst/>
          </a:prstGeom>
        </p:spPr>
      </p:pic>
      <p:sp>
        <p:nvSpPr>
          <p:cNvPr id="6" name="TextBox 5"/>
          <p:cNvSpPr txBox="1"/>
          <p:nvPr/>
        </p:nvSpPr>
        <p:spPr>
          <a:xfrm>
            <a:off x="1765527" y="740013"/>
            <a:ext cx="4077325" cy="4431983"/>
          </a:xfrm>
          <a:prstGeom prst="rect">
            <a:avLst/>
          </a:prstGeom>
          <a:noFill/>
        </p:spPr>
        <p:txBody>
          <a:bodyPr wrap="square" rtlCol="0">
            <a:spAutoFit/>
          </a:bodyPr>
          <a:lstStyle/>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Use Mathematical vocabulary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Explain ideas and evaluate outcomes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Make connections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Use fluency and recall</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Predict and Justify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challenge ideas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Work systematically</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Trial and improvement</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Logical thinking</a:t>
            </a:r>
          </a:p>
          <a:p>
            <a:pPr marL="285750" indent="-285750">
              <a:buClr>
                <a:srgbClr val="7030A0"/>
              </a:buClr>
              <a:buFont typeface="Wingdings" panose="05000000000000000000" pitchFamily="2" charset="2"/>
              <a:buChar char="Ø"/>
            </a:pPr>
            <a:endParaRPr lang="en-GB" dirty="0"/>
          </a:p>
        </p:txBody>
      </p:sp>
      <p:sp>
        <p:nvSpPr>
          <p:cNvPr id="7" name="TextBox 6"/>
          <p:cNvSpPr txBox="1"/>
          <p:nvPr/>
        </p:nvSpPr>
        <p:spPr>
          <a:xfrm>
            <a:off x="6273356" y="740013"/>
            <a:ext cx="4077325" cy="2585323"/>
          </a:xfrm>
          <a:prstGeom prst="rect">
            <a:avLst/>
          </a:prstGeom>
          <a:noFill/>
        </p:spPr>
        <p:txBody>
          <a:bodyPr wrap="square" rtlCol="0">
            <a:spAutoFit/>
          </a:bodyPr>
          <a:lstStyle/>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Be independent</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Learn from mistakes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Collaborate with others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Spot patterns</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Show resilience</a:t>
            </a:r>
          </a:p>
          <a:p>
            <a:pPr marL="285750" indent="-285750">
              <a:buClr>
                <a:srgbClr val="7030A0"/>
              </a:buClr>
              <a:buFont typeface="Wingdings" panose="05000000000000000000" pitchFamily="2" charset="2"/>
              <a:buChar char="Ø"/>
              <a:defRPr/>
            </a:pPr>
            <a:r>
              <a:rPr lang="en-GB" altLang="en-US" sz="2400" kern="0" dirty="0">
                <a:solidFill>
                  <a:srgbClr val="000000"/>
                </a:solidFill>
                <a:latin typeface="+mj-lt"/>
              </a:rPr>
              <a:t>Correct mistakes </a:t>
            </a:r>
          </a:p>
          <a:p>
            <a:pPr marL="285750" indent="-285750">
              <a:buClr>
                <a:srgbClr val="7030A0"/>
              </a:buClr>
              <a:buFont typeface="Wingdings" panose="05000000000000000000" pitchFamily="2" charset="2"/>
              <a:buChar char="Ø"/>
            </a:pPr>
            <a:endParaRPr lang="en-GB" dirty="0"/>
          </a:p>
        </p:txBody>
      </p:sp>
      <p:pic>
        <p:nvPicPr>
          <p:cNvPr id="8" name="Picture 7"/>
          <p:cNvPicPr>
            <a:picLocks noChangeAspect="1"/>
          </p:cNvPicPr>
          <p:nvPr/>
        </p:nvPicPr>
        <p:blipFill>
          <a:blip r:embed="rId4"/>
          <a:stretch>
            <a:fillRect/>
          </a:stretch>
        </p:blipFill>
        <p:spPr>
          <a:xfrm>
            <a:off x="6420720" y="3212056"/>
            <a:ext cx="3556048" cy="1437683"/>
          </a:xfrm>
          <a:prstGeom prst="rect">
            <a:avLst/>
          </a:prstGeom>
        </p:spPr>
      </p:pic>
    </p:spTree>
    <p:extLst>
      <p:ext uri="{BB962C8B-B14F-4D97-AF65-F5344CB8AC3E}">
        <p14:creationId xmlns:p14="http://schemas.microsoft.com/office/powerpoint/2010/main" val="3294473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66F969F-58AD-4327-B888-A5E869B25626}"/>
              </a:ext>
            </a:extLst>
          </p:cNvPr>
          <p:cNvSpPr>
            <a:spLocks noGrp="1"/>
          </p:cNvSpPr>
          <p:nvPr>
            <p:ph idx="1"/>
          </p:nvPr>
        </p:nvSpPr>
        <p:spPr>
          <a:xfrm>
            <a:off x="1157111" y="2318628"/>
            <a:ext cx="9877777" cy="3450696"/>
          </a:xfrm>
        </p:spPr>
        <p:txBody>
          <a:bodyPr>
            <a:normAutofit lnSpcReduction="10000"/>
          </a:bodyPr>
          <a:lstStyle/>
          <a:p>
            <a:endParaRPr lang="en-GB" dirty="0"/>
          </a:p>
          <a:p>
            <a:r>
              <a:rPr lang="en-GB" dirty="0"/>
              <a:t>Fluency in maths is about developing number sense and being able to choose the most appropriate method for the task at hand; to be able to apply a skill to multiple contexts. </a:t>
            </a:r>
          </a:p>
          <a:p>
            <a:r>
              <a:rPr lang="en-GB" dirty="0"/>
              <a:t>The National Curriculum states that pupils should become fluent in the fundamentals of mathematics through varied and frequent practice.</a:t>
            </a:r>
          </a:p>
          <a:p>
            <a:r>
              <a:rPr lang="en-GB" dirty="0"/>
              <a:t>We work on fluency everyday. </a:t>
            </a:r>
          </a:p>
          <a:p>
            <a:r>
              <a:rPr lang="en-GB" dirty="0"/>
              <a:t>Year 1 work on this throughout the day- songs Jack Hartman</a:t>
            </a:r>
          </a:p>
          <a:p>
            <a:r>
              <a:rPr lang="en-GB" dirty="0"/>
              <a:t>Year 2 every morning </a:t>
            </a:r>
          </a:p>
        </p:txBody>
      </p:sp>
      <p:sp>
        <p:nvSpPr>
          <p:cNvPr id="3" name="Title 2">
            <a:extLst>
              <a:ext uri="{FF2B5EF4-FFF2-40B4-BE49-F238E27FC236}">
                <a16:creationId xmlns:a16="http://schemas.microsoft.com/office/drawing/2014/main" id="{A90F9079-BC9A-421C-94B3-FCAC5B1DE76A}"/>
              </a:ext>
            </a:extLst>
          </p:cNvPr>
          <p:cNvSpPr>
            <a:spLocks noGrp="1"/>
          </p:cNvSpPr>
          <p:nvPr>
            <p:ph type="title"/>
          </p:nvPr>
        </p:nvSpPr>
        <p:spPr/>
        <p:txBody>
          <a:bodyPr/>
          <a:lstStyle/>
          <a:p>
            <a:r>
              <a:rPr lang="en-GB" dirty="0"/>
              <a:t>Fluency</a:t>
            </a:r>
          </a:p>
        </p:txBody>
      </p:sp>
    </p:spTree>
    <p:extLst>
      <p:ext uri="{BB962C8B-B14F-4D97-AF65-F5344CB8AC3E}">
        <p14:creationId xmlns:p14="http://schemas.microsoft.com/office/powerpoint/2010/main" val="331425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036" y="197550"/>
            <a:ext cx="10506224" cy="6452632"/>
          </a:xfrm>
        </p:spPr>
        <p:txBody>
          <a:bodyPr>
            <a:normAutofit/>
          </a:bodyPr>
          <a:lstStyle/>
          <a:p>
            <a:r>
              <a:rPr lang="en-GB" sz="5400" dirty="0">
                <a:solidFill>
                  <a:schemeClr val="tx1"/>
                </a:solidFill>
                <a:latin typeface="Comic Sans MS" panose="030F0702030302020204" pitchFamily="66" charset="0"/>
              </a:rPr>
              <a:t>Resources we use at this school…</a:t>
            </a:r>
            <a:br>
              <a:rPr lang="en-GB" sz="5400" dirty="0">
                <a:solidFill>
                  <a:schemeClr val="tx1"/>
                </a:solidFill>
                <a:latin typeface="Comic Sans MS" panose="030F0702030302020204" pitchFamily="66" charset="0"/>
              </a:rPr>
            </a:br>
            <a:br>
              <a:rPr lang="en-GB" sz="5400" dirty="0">
                <a:solidFill>
                  <a:schemeClr val="tx1"/>
                </a:solidFill>
                <a:latin typeface="Comic Sans MS" panose="030F0702030302020204" pitchFamily="66" charset="0"/>
              </a:rPr>
            </a:br>
            <a:br>
              <a:rPr lang="en-GB" sz="5400" dirty="0">
                <a:solidFill>
                  <a:schemeClr val="tx1"/>
                </a:solidFill>
                <a:latin typeface="Comic Sans MS" panose="030F0702030302020204" pitchFamily="66" charset="0"/>
              </a:rPr>
            </a:br>
            <a:br>
              <a:rPr lang="en-GB" sz="5400" dirty="0">
                <a:solidFill>
                  <a:schemeClr val="tx1"/>
                </a:solidFill>
                <a:latin typeface="XCCW Joined 4a" panose="03050602040000000000" pitchFamily="66" charset="0"/>
              </a:rPr>
            </a:br>
            <a:br>
              <a:rPr lang="en-GB" sz="5400" dirty="0">
                <a:solidFill>
                  <a:schemeClr val="tx1"/>
                </a:solidFill>
                <a:latin typeface="XCCW Joined 4a" panose="03050602040000000000" pitchFamily="66" charset="0"/>
              </a:rPr>
            </a:br>
            <a:endParaRPr lang="en-GB" sz="3600" dirty="0">
              <a:solidFill>
                <a:schemeClr val="tx1"/>
              </a:solidFill>
              <a:latin typeface="Comic Sans MS" panose="030F0702030302020204" pitchFamily="66" charset="0"/>
            </a:endParaRPr>
          </a:p>
        </p:txBody>
      </p:sp>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9843" y="5489944"/>
            <a:ext cx="1497864" cy="1070415"/>
          </a:xfrm>
          <a:prstGeom prst="rect">
            <a:avLst/>
          </a:prstGeom>
        </p:spPr>
      </p:pic>
      <p:pic>
        <p:nvPicPr>
          <p:cNvPr id="5" name="Picture 4"/>
          <p:cNvPicPr>
            <a:picLocks noChangeAspect="1"/>
          </p:cNvPicPr>
          <p:nvPr/>
        </p:nvPicPr>
        <p:blipFill>
          <a:blip r:embed="rId4"/>
          <a:stretch>
            <a:fillRect/>
          </a:stretch>
        </p:blipFill>
        <p:spPr>
          <a:xfrm>
            <a:off x="7448204" y="1923656"/>
            <a:ext cx="4416500" cy="1955990"/>
          </a:xfrm>
          <a:prstGeom prst="rect">
            <a:avLst/>
          </a:prstGeom>
        </p:spPr>
      </p:pic>
      <p:pic>
        <p:nvPicPr>
          <p:cNvPr id="6" name="Picture 5"/>
          <p:cNvPicPr>
            <a:picLocks noChangeAspect="1"/>
          </p:cNvPicPr>
          <p:nvPr/>
        </p:nvPicPr>
        <p:blipFill>
          <a:blip r:embed="rId5"/>
          <a:stretch>
            <a:fillRect/>
          </a:stretch>
        </p:blipFill>
        <p:spPr>
          <a:xfrm>
            <a:off x="3115950" y="3007161"/>
            <a:ext cx="3332159" cy="3553198"/>
          </a:xfrm>
          <a:prstGeom prst="rect">
            <a:avLst/>
          </a:prstGeom>
        </p:spPr>
      </p:pic>
      <p:pic>
        <p:nvPicPr>
          <p:cNvPr id="7" name="Picture 6"/>
          <p:cNvPicPr>
            <a:picLocks noChangeAspect="1"/>
          </p:cNvPicPr>
          <p:nvPr/>
        </p:nvPicPr>
        <p:blipFill>
          <a:blip r:embed="rId6"/>
          <a:stretch>
            <a:fillRect/>
          </a:stretch>
        </p:blipFill>
        <p:spPr>
          <a:xfrm>
            <a:off x="7203556" y="4016500"/>
            <a:ext cx="2452898" cy="2425338"/>
          </a:xfrm>
          <a:prstGeom prst="rect">
            <a:avLst/>
          </a:prstGeom>
        </p:spPr>
      </p:pic>
      <p:pic>
        <p:nvPicPr>
          <p:cNvPr id="3" name="Picture 2"/>
          <p:cNvPicPr>
            <a:picLocks noChangeAspect="1"/>
          </p:cNvPicPr>
          <p:nvPr/>
        </p:nvPicPr>
        <p:blipFill>
          <a:blip r:embed="rId7"/>
          <a:stretch>
            <a:fillRect/>
          </a:stretch>
        </p:blipFill>
        <p:spPr>
          <a:xfrm>
            <a:off x="617813" y="1923656"/>
            <a:ext cx="2671084" cy="2265959"/>
          </a:xfrm>
          <a:prstGeom prst="rect">
            <a:avLst/>
          </a:prstGeom>
        </p:spPr>
      </p:pic>
    </p:spTree>
    <p:extLst>
      <p:ext uri="{BB962C8B-B14F-4D97-AF65-F5344CB8AC3E}">
        <p14:creationId xmlns:p14="http://schemas.microsoft.com/office/powerpoint/2010/main" val="384924587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Picture 5"/>
          <p:cNvPicPr>
            <a:picLocks noChangeAspect="1"/>
          </p:cNvPicPr>
          <p:nvPr/>
        </p:nvPicPr>
        <p:blipFill>
          <a:blip r:embed="rId3"/>
          <a:stretch>
            <a:fillRect/>
          </a:stretch>
        </p:blipFill>
        <p:spPr>
          <a:xfrm>
            <a:off x="682025" y="3833247"/>
            <a:ext cx="3858163" cy="2686425"/>
          </a:xfrm>
          <a:prstGeom prst="rect">
            <a:avLst/>
          </a:prstGeom>
        </p:spPr>
      </p:pic>
      <p:pic>
        <p:nvPicPr>
          <p:cNvPr id="9" name="Picture 8">
            <a:extLst>
              <a:ext uri="{FF2B5EF4-FFF2-40B4-BE49-F238E27FC236}">
                <a16:creationId xmlns:a16="http://schemas.microsoft.com/office/drawing/2014/main" id="{700E4173-2BB0-4272-9698-9B42289B9D4C}"/>
              </a:ext>
            </a:extLst>
          </p:cNvPr>
          <p:cNvPicPr>
            <a:picLocks noChangeAspect="1"/>
          </p:cNvPicPr>
          <p:nvPr/>
        </p:nvPicPr>
        <p:blipFill>
          <a:blip r:embed="rId4"/>
          <a:stretch>
            <a:fillRect/>
          </a:stretch>
        </p:blipFill>
        <p:spPr>
          <a:xfrm>
            <a:off x="3253133" y="2604113"/>
            <a:ext cx="1466850" cy="1409700"/>
          </a:xfrm>
          <a:prstGeom prst="rect">
            <a:avLst/>
          </a:prstGeom>
        </p:spPr>
      </p:pic>
      <p:pic>
        <p:nvPicPr>
          <p:cNvPr id="10" name="Picture 9">
            <a:extLst>
              <a:ext uri="{FF2B5EF4-FFF2-40B4-BE49-F238E27FC236}">
                <a16:creationId xmlns:a16="http://schemas.microsoft.com/office/drawing/2014/main" id="{098070A7-BD0D-49C8-9307-A162D8A7F4DA}"/>
              </a:ext>
            </a:extLst>
          </p:cNvPr>
          <p:cNvPicPr>
            <a:picLocks noChangeAspect="1"/>
          </p:cNvPicPr>
          <p:nvPr/>
        </p:nvPicPr>
        <p:blipFill>
          <a:blip r:embed="rId5"/>
          <a:stretch>
            <a:fillRect/>
          </a:stretch>
        </p:blipFill>
        <p:spPr>
          <a:xfrm>
            <a:off x="1111880" y="1942126"/>
            <a:ext cx="2143125" cy="1323975"/>
          </a:xfrm>
          <a:prstGeom prst="rect">
            <a:avLst/>
          </a:prstGeom>
        </p:spPr>
      </p:pic>
      <p:pic>
        <p:nvPicPr>
          <p:cNvPr id="11" name="Picture 10">
            <a:extLst>
              <a:ext uri="{FF2B5EF4-FFF2-40B4-BE49-F238E27FC236}">
                <a16:creationId xmlns:a16="http://schemas.microsoft.com/office/drawing/2014/main" id="{E363B47E-12AD-4CC9-891C-BEC377D737C6}"/>
              </a:ext>
            </a:extLst>
          </p:cNvPr>
          <p:cNvPicPr>
            <a:picLocks noChangeAspect="1"/>
          </p:cNvPicPr>
          <p:nvPr/>
        </p:nvPicPr>
        <p:blipFill>
          <a:blip r:embed="rId6"/>
          <a:stretch>
            <a:fillRect/>
          </a:stretch>
        </p:blipFill>
        <p:spPr>
          <a:xfrm>
            <a:off x="6343757" y="2761535"/>
            <a:ext cx="2029108" cy="2143424"/>
          </a:xfrm>
          <a:prstGeom prst="rect">
            <a:avLst/>
          </a:prstGeom>
        </p:spPr>
      </p:pic>
      <p:pic>
        <p:nvPicPr>
          <p:cNvPr id="3" name="Picture 2">
            <a:extLst>
              <a:ext uri="{FF2B5EF4-FFF2-40B4-BE49-F238E27FC236}">
                <a16:creationId xmlns:a16="http://schemas.microsoft.com/office/drawing/2014/main" id="{AD0FAEBD-AC20-4050-BB96-54671E59C878}"/>
              </a:ext>
            </a:extLst>
          </p:cNvPr>
          <p:cNvPicPr>
            <a:picLocks noChangeAspect="1"/>
          </p:cNvPicPr>
          <p:nvPr/>
        </p:nvPicPr>
        <p:blipFill>
          <a:blip r:embed="rId7"/>
          <a:stretch>
            <a:fillRect/>
          </a:stretch>
        </p:blipFill>
        <p:spPr>
          <a:xfrm>
            <a:off x="8724900" y="4376359"/>
            <a:ext cx="2857500" cy="1600200"/>
          </a:xfrm>
          <a:prstGeom prst="rect">
            <a:avLst/>
          </a:prstGeom>
        </p:spPr>
      </p:pic>
    </p:spTree>
    <p:extLst>
      <p:ext uri="{BB962C8B-B14F-4D97-AF65-F5344CB8AC3E}">
        <p14:creationId xmlns:p14="http://schemas.microsoft.com/office/powerpoint/2010/main" val="347617236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016" y="315059"/>
            <a:ext cx="10401721" cy="1056541"/>
          </a:xfrm>
        </p:spPr>
        <p:txBody>
          <a:bodyPr>
            <a:normAutofit/>
          </a:bodyPr>
          <a:lstStyle/>
          <a:p>
            <a:r>
              <a:rPr lang="en-GB" sz="4000" dirty="0">
                <a:solidFill>
                  <a:schemeClr val="tx1"/>
                </a:solidFill>
                <a:latin typeface="Comic Sans MS" panose="030F0702030302020204" pitchFamily="66" charset="0"/>
              </a:rPr>
              <a:t>What does Maths looks like in EYFS?</a:t>
            </a:r>
            <a:br>
              <a:rPr lang="en-GB" sz="4000" dirty="0">
                <a:solidFill>
                  <a:schemeClr val="tx1"/>
                </a:solidFill>
                <a:latin typeface="Comic Sans MS" panose="030F0702030302020204" pitchFamily="66" charset="0"/>
              </a:rPr>
            </a:br>
            <a:endParaRPr lang="en-GB" sz="2000" dirty="0">
              <a:solidFill>
                <a:srgbClr val="002060"/>
              </a:solidFill>
              <a:latin typeface="Comic Sans MS" panose="030F0702030302020204" pitchFamily="66"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77812" y="1979136"/>
            <a:ext cx="2098965" cy="1567745"/>
          </a:xfrm>
          <a:prstGeom prst="rect">
            <a:avLst/>
          </a:prstGeom>
        </p:spPr>
      </p:pic>
      <p:sp>
        <p:nvSpPr>
          <p:cNvPr id="13" name="TextBox 12"/>
          <p:cNvSpPr txBox="1"/>
          <p:nvPr/>
        </p:nvSpPr>
        <p:spPr>
          <a:xfrm>
            <a:off x="5210992" y="2991706"/>
            <a:ext cx="5400880" cy="3170099"/>
          </a:xfrm>
          <a:prstGeom prst="rect">
            <a:avLst/>
          </a:prstGeom>
          <a:noFill/>
        </p:spPr>
        <p:txBody>
          <a:bodyPr wrap="square" rtlCol="0">
            <a:spAutoFit/>
          </a:bodyPr>
          <a:lstStyle/>
          <a:p>
            <a:pPr marL="285750" indent="-285750">
              <a:buFont typeface="Wingdings" panose="05000000000000000000" pitchFamily="2" charset="2"/>
              <a:buChar char="Ø"/>
            </a:pPr>
            <a:r>
              <a:rPr lang="en-GB" sz="2000" dirty="0">
                <a:latin typeface="Comic Sans MS" panose="030F0702030302020204" pitchFamily="66" charset="0"/>
              </a:rPr>
              <a:t>Learning through play.</a:t>
            </a:r>
          </a:p>
          <a:p>
            <a:pPr marL="285750" indent="-285750">
              <a:buFont typeface="Wingdings" panose="05000000000000000000" pitchFamily="2" charset="2"/>
              <a:buChar char="Ø"/>
            </a:pPr>
            <a:r>
              <a:rPr lang="en-GB" sz="2000" dirty="0">
                <a:latin typeface="Comic Sans MS" panose="030F0702030302020204" pitchFamily="66" charset="0"/>
              </a:rPr>
              <a:t>Outdoor activities.</a:t>
            </a:r>
          </a:p>
          <a:p>
            <a:pPr marL="285750" indent="-285750">
              <a:buFont typeface="Wingdings" panose="05000000000000000000" pitchFamily="2" charset="2"/>
              <a:buChar char="Ø"/>
            </a:pPr>
            <a:r>
              <a:rPr lang="en-GB" sz="2000" dirty="0">
                <a:latin typeface="Comic Sans MS" panose="030F0702030302020204" pitchFamily="66" charset="0"/>
              </a:rPr>
              <a:t>Counting, counting and more counting!</a:t>
            </a:r>
          </a:p>
          <a:p>
            <a:pPr marL="285750" indent="-285750">
              <a:buFont typeface="Wingdings" panose="05000000000000000000" pitchFamily="2" charset="2"/>
              <a:buChar char="Ø"/>
            </a:pPr>
            <a:r>
              <a:rPr lang="en-GB" sz="2000" dirty="0">
                <a:latin typeface="Comic Sans MS" panose="030F0702030302020204" pitchFamily="66" charset="0"/>
              </a:rPr>
              <a:t>Pattern spotting</a:t>
            </a:r>
          </a:p>
          <a:p>
            <a:pPr marL="285750" indent="-285750">
              <a:buFont typeface="Wingdings" panose="05000000000000000000" pitchFamily="2" charset="2"/>
              <a:buChar char="Ø"/>
            </a:pPr>
            <a:r>
              <a:rPr lang="en-GB" sz="2000" dirty="0">
                <a:latin typeface="Comic Sans MS" panose="030F0702030302020204" pitchFamily="66" charset="0"/>
              </a:rPr>
              <a:t>Number recognition and ordering to 10.</a:t>
            </a:r>
          </a:p>
          <a:p>
            <a:pPr marL="285750" indent="-285750">
              <a:buFont typeface="Wingdings" panose="05000000000000000000" pitchFamily="2" charset="2"/>
              <a:buChar char="Ø"/>
            </a:pPr>
            <a:r>
              <a:rPr lang="en-GB" sz="2000" dirty="0">
                <a:latin typeface="Comic Sans MS" panose="030F0702030302020204" pitchFamily="66" charset="0"/>
              </a:rPr>
              <a:t>Learning numbers bond up to 10.</a:t>
            </a:r>
          </a:p>
          <a:p>
            <a:pPr marL="285750" indent="-285750">
              <a:buFont typeface="Wingdings" panose="05000000000000000000" pitchFamily="2" charset="2"/>
              <a:buChar char="Ø"/>
            </a:pPr>
            <a:r>
              <a:rPr lang="en-GB" sz="2000" dirty="0">
                <a:latin typeface="Comic Sans MS" panose="030F0702030302020204" pitchFamily="66" charset="0"/>
              </a:rPr>
              <a:t>Shape recognition, 2D and 3D.</a:t>
            </a:r>
          </a:p>
          <a:p>
            <a:pPr marL="285750" indent="-285750">
              <a:buFont typeface="Wingdings" panose="05000000000000000000" pitchFamily="2" charset="2"/>
              <a:buChar char="Ø"/>
            </a:pPr>
            <a:r>
              <a:rPr lang="en-GB" sz="2000" dirty="0">
                <a:latin typeface="Comic Sans MS" panose="030F0702030302020204" pitchFamily="66" charset="0"/>
              </a:rPr>
              <a:t>Addition and subtraction using single digit numbers.</a:t>
            </a:r>
          </a:p>
          <a:p>
            <a:pPr marL="285750" indent="-285750">
              <a:buFont typeface="Wingdings" panose="05000000000000000000" pitchFamily="2" charset="2"/>
              <a:buChar char="Ø"/>
            </a:pPr>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rot="16200000">
            <a:off x="1513238" y="2380159"/>
            <a:ext cx="2522809" cy="3710013"/>
          </a:xfrm>
          <a:prstGeom prst="rect">
            <a:avLst/>
          </a:prstGeom>
        </p:spPr>
      </p:pic>
      <p:pic>
        <p:nvPicPr>
          <p:cNvPr id="4" name="Picture 3"/>
          <p:cNvPicPr>
            <a:picLocks noChangeAspect="1"/>
          </p:cNvPicPr>
          <p:nvPr/>
        </p:nvPicPr>
        <p:blipFill>
          <a:blip r:embed="rId4"/>
          <a:stretch>
            <a:fillRect/>
          </a:stretch>
        </p:blipFill>
        <p:spPr>
          <a:xfrm>
            <a:off x="6373679" y="984510"/>
            <a:ext cx="2341447" cy="1989251"/>
          </a:xfrm>
          <a:prstGeom prst="rect">
            <a:avLst/>
          </a:prstGeom>
        </p:spPr>
      </p:pic>
    </p:spTree>
    <p:extLst>
      <p:ext uri="{BB962C8B-B14F-4D97-AF65-F5344CB8AC3E}">
        <p14:creationId xmlns:p14="http://schemas.microsoft.com/office/powerpoint/2010/main" val="46086562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829339" y="511877"/>
            <a:ext cx="7697920" cy="584775"/>
          </a:xfrm>
          <a:prstGeom prst="rect">
            <a:avLst/>
          </a:prstGeom>
          <a:noFill/>
        </p:spPr>
        <p:txBody>
          <a:bodyPr wrap="square" rtlCol="0">
            <a:spAutoFit/>
          </a:bodyPr>
          <a:lstStyle/>
          <a:p>
            <a:r>
              <a:rPr lang="en-GB" sz="3200" dirty="0">
                <a:latin typeface="Comic Sans MS" panose="030F0702030302020204" pitchFamily="66" charset="0"/>
              </a:rPr>
              <a:t>What does Maths look like in Year 1?</a:t>
            </a:r>
          </a:p>
        </p:txBody>
      </p:sp>
      <p:sp>
        <p:nvSpPr>
          <p:cNvPr id="18" name="TextBox 17"/>
          <p:cNvSpPr txBox="1"/>
          <p:nvPr/>
        </p:nvSpPr>
        <p:spPr>
          <a:xfrm>
            <a:off x="5033626" y="2438279"/>
            <a:ext cx="3910931" cy="1107996"/>
          </a:xfrm>
          <a:prstGeom prst="rect">
            <a:avLst/>
          </a:prstGeom>
          <a:noFill/>
        </p:spPr>
        <p:txBody>
          <a:bodyPr wrap="square" rtlCol="0">
            <a:spAutoFit/>
          </a:bodyPr>
          <a:lstStyle/>
          <a:p>
            <a:r>
              <a:rPr lang="en-GB" sz="1600" dirty="0">
                <a:latin typeface="Comic Sans MS" panose="030F0702030302020204" pitchFamily="66" charset="0"/>
              </a:rPr>
              <a:t>Compose numbers to 10 from 2 parts, and partition numbers to 10 into parts, including recognising odd and even numbers. </a:t>
            </a:r>
            <a:r>
              <a:rPr lang="en-GB" dirty="0">
                <a:latin typeface="Comic Sans MS" panose="030F0702030302020204" pitchFamily="66" charset="0"/>
              </a:rPr>
              <a:t>	</a:t>
            </a:r>
          </a:p>
        </p:txBody>
      </p:sp>
      <p:sp>
        <p:nvSpPr>
          <p:cNvPr id="19" name="Rectangle 18"/>
          <p:cNvSpPr/>
          <p:nvPr/>
        </p:nvSpPr>
        <p:spPr>
          <a:xfrm>
            <a:off x="6424761" y="5494726"/>
            <a:ext cx="4135358" cy="338554"/>
          </a:xfrm>
          <a:prstGeom prst="rect">
            <a:avLst/>
          </a:prstGeom>
        </p:spPr>
        <p:txBody>
          <a:bodyPr wrap="square">
            <a:spAutoFit/>
          </a:bodyPr>
          <a:lstStyle/>
          <a:p>
            <a:r>
              <a:rPr lang="en-GB" sz="1600" dirty="0">
                <a:solidFill>
                  <a:srgbClr val="000000"/>
                </a:solidFill>
                <a:latin typeface="Comic Sans MS" panose="030F0702030302020204" pitchFamily="66" charset="0"/>
              </a:rPr>
              <a:t>Recognise common 2D and 3D shapes </a:t>
            </a:r>
            <a:endParaRPr lang="en-GB" dirty="0">
              <a:solidFill>
                <a:srgbClr val="000000"/>
              </a:solidFill>
              <a:latin typeface="Arial" panose="020B0604020202020204" pitchFamily="34" charset="0"/>
            </a:endParaRPr>
          </a:p>
        </p:txBody>
      </p:sp>
      <p:sp>
        <p:nvSpPr>
          <p:cNvPr id="20" name="Rectangle 19"/>
          <p:cNvSpPr/>
          <p:nvPr/>
        </p:nvSpPr>
        <p:spPr>
          <a:xfrm>
            <a:off x="2758469" y="5664003"/>
            <a:ext cx="2919830" cy="861774"/>
          </a:xfrm>
          <a:prstGeom prst="rect">
            <a:avLst/>
          </a:prstGeom>
        </p:spPr>
        <p:txBody>
          <a:bodyPr wrap="square">
            <a:spAutoFit/>
          </a:bodyPr>
          <a:lstStyle/>
          <a:p>
            <a:r>
              <a:rPr lang="en-GB" sz="1600" dirty="0">
                <a:solidFill>
                  <a:srgbClr val="000000"/>
                </a:solidFill>
                <a:latin typeface="Comic Sans MS" panose="030F0702030302020204" pitchFamily="66" charset="0"/>
              </a:rPr>
              <a:t>Count within 100, forwards and backwards, starting with any number. </a:t>
            </a:r>
            <a:r>
              <a:rPr lang="en-GB" dirty="0">
                <a:solidFill>
                  <a:srgbClr val="000000"/>
                </a:solidFill>
                <a:latin typeface="Arial" panose="020B0604020202020204" pitchFamily="34" charset="0"/>
              </a:rPr>
              <a:t>	</a:t>
            </a:r>
          </a:p>
        </p:txBody>
      </p:sp>
      <p:sp>
        <p:nvSpPr>
          <p:cNvPr id="21" name="Rectangle 20"/>
          <p:cNvSpPr/>
          <p:nvPr/>
        </p:nvSpPr>
        <p:spPr>
          <a:xfrm>
            <a:off x="2129719" y="4151860"/>
            <a:ext cx="2088665" cy="1077218"/>
          </a:xfrm>
          <a:prstGeom prst="rect">
            <a:avLst/>
          </a:prstGeom>
        </p:spPr>
        <p:txBody>
          <a:bodyPr wrap="square">
            <a:spAutoFit/>
          </a:bodyPr>
          <a:lstStyle/>
          <a:p>
            <a:r>
              <a:rPr lang="en-GB" sz="1600" dirty="0">
                <a:solidFill>
                  <a:srgbClr val="000000"/>
                </a:solidFill>
                <a:latin typeface="Comic Sans MS" panose="030F0702030302020204" pitchFamily="66" charset="0"/>
              </a:rPr>
              <a:t>Count forwards and backwards in multiples of 2, 5 and 10.</a:t>
            </a:r>
            <a:r>
              <a:rPr lang="en-GB" sz="1600" dirty="0">
                <a:solidFill>
                  <a:srgbClr val="000000"/>
                </a:solidFill>
                <a:latin typeface="Arial" panose="020B0604020202020204" pitchFamily="34" charset="0"/>
              </a:rPr>
              <a:t>	</a:t>
            </a:r>
          </a:p>
        </p:txBody>
      </p:sp>
      <p:sp>
        <p:nvSpPr>
          <p:cNvPr id="22" name="TextBox 21"/>
          <p:cNvSpPr txBox="1"/>
          <p:nvPr/>
        </p:nvSpPr>
        <p:spPr>
          <a:xfrm>
            <a:off x="2856869" y="1910998"/>
            <a:ext cx="1931476" cy="584775"/>
          </a:xfrm>
          <a:prstGeom prst="rect">
            <a:avLst/>
          </a:prstGeom>
          <a:noFill/>
        </p:spPr>
        <p:txBody>
          <a:bodyPr wrap="square" rtlCol="0">
            <a:spAutoFit/>
          </a:bodyPr>
          <a:lstStyle/>
          <a:p>
            <a:r>
              <a:rPr lang="en-GB" sz="1600" dirty="0">
                <a:latin typeface="Comic Sans MS" panose="030F0702030302020204" pitchFamily="66" charset="0"/>
              </a:rPr>
              <a:t>Number bonds to 10 and within 10.</a:t>
            </a:r>
          </a:p>
        </p:txBody>
      </p:sp>
      <p:sp>
        <p:nvSpPr>
          <p:cNvPr id="23" name="Rectangle 22"/>
          <p:cNvSpPr/>
          <p:nvPr/>
        </p:nvSpPr>
        <p:spPr>
          <a:xfrm>
            <a:off x="8061095" y="4151860"/>
            <a:ext cx="3478794" cy="830997"/>
          </a:xfrm>
          <a:prstGeom prst="rect">
            <a:avLst/>
          </a:prstGeom>
        </p:spPr>
        <p:txBody>
          <a:bodyPr wrap="square">
            <a:spAutoFit/>
          </a:bodyPr>
          <a:lstStyle/>
          <a:p>
            <a:r>
              <a:rPr lang="en-GB" sz="1600" dirty="0">
                <a:solidFill>
                  <a:srgbClr val="000000"/>
                </a:solidFill>
                <a:latin typeface="Comic Sans MS" panose="030F0702030302020204" pitchFamily="66" charset="0"/>
              </a:rPr>
              <a:t>Read, write and interpret equations containing +, - and = symbols.	</a:t>
            </a:r>
          </a:p>
        </p:txBody>
      </p:sp>
      <p:sp>
        <p:nvSpPr>
          <p:cNvPr id="13" name="TextBox 12"/>
          <p:cNvSpPr txBox="1"/>
          <p:nvPr/>
        </p:nvSpPr>
        <p:spPr>
          <a:xfrm>
            <a:off x="276861" y="3103229"/>
            <a:ext cx="2302960" cy="584775"/>
          </a:xfrm>
          <a:prstGeom prst="rect">
            <a:avLst/>
          </a:prstGeom>
          <a:noFill/>
        </p:spPr>
        <p:txBody>
          <a:bodyPr wrap="square" rtlCol="0">
            <a:spAutoFit/>
          </a:bodyPr>
          <a:lstStyle/>
          <a:p>
            <a:r>
              <a:rPr lang="en-GB" sz="1600" dirty="0">
                <a:latin typeface="Comic Sans MS" panose="030F0702030302020204" pitchFamily="66" charset="0"/>
              </a:rPr>
              <a:t>To read time to O'clock and Half Past.</a:t>
            </a:r>
          </a:p>
        </p:txBody>
      </p:sp>
      <p:sp>
        <p:nvSpPr>
          <p:cNvPr id="4" name="TextBox 3"/>
          <p:cNvSpPr txBox="1"/>
          <p:nvPr/>
        </p:nvSpPr>
        <p:spPr>
          <a:xfrm>
            <a:off x="9247992" y="3634676"/>
            <a:ext cx="2743200" cy="338554"/>
          </a:xfrm>
          <a:prstGeom prst="rect">
            <a:avLst/>
          </a:prstGeom>
          <a:noFill/>
        </p:spPr>
        <p:txBody>
          <a:bodyPr wrap="square" rtlCol="0">
            <a:spAutoFit/>
          </a:bodyPr>
          <a:lstStyle/>
          <a:p>
            <a:r>
              <a:rPr lang="en-GB" sz="1600" dirty="0">
                <a:latin typeface="Comic Sans MS" panose="030F0702030302020204" pitchFamily="66" charset="0"/>
              </a:rPr>
              <a:t>To double numbers to 10. </a:t>
            </a:r>
          </a:p>
        </p:txBody>
      </p:sp>
    </p:spTree>
    <p:extLst>
      <p:ext uri="{BB962C8B-B14F-4D97-AF65-F5344CB8AC3E}">
        <p14:creationId xmlns:p14="http://schemas.microsoft.com/office/powerpoint/2010/main" val="19034143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253713" y="182614"/>
            <a:ext cx="8911687" cy="1280890"/>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solidFill>
                  <a:srgbClr val="0A4FFB"/>
                </a:solidFill>
              </a:rPr>
              <a:t>Concrete, pictorial, abstract approach</a:t>
            </a:r>
          </a:p>
        </p:txBody>
      </p:sp>
      <p:pic>
        <p:nvPicPr>
          <p:cNvPr id="7" name="Picture 6"/>
          <p:cNvPicPr>
            <a:picLocks noChangeAspect="1"/>
          </p:cNvPicPr>
          <p:nvPr/>
        </p:nvPicPr>
        <p:blipFill>
          <a:blip r:embed="rId3"/>
          <a:stretch>
            <a:fillRect/>
          </a:stretch>
        </p:blipFill>
        <p:spPr>
          <a:xfrm>
            <a:off x="578154" y="1738366"/>
            <a:ext cx="5517846" cy="4937020"/>
          </a:xfrm>
          <a:prstGeom prst="rect">
            <a:avLst/>
          </a:prstGeom>
        </p:spPr>
      </p:pic>
      <p:sp>
        <p:nvSpPr>
          <p:cNvPr id="8" name="TextBox 7"/>
          <p:cNvSpPr txBox="1"/>
          <p:nvPr/>
        </p:nvSpPr>
        <p:spPr>
          <a:xfrm>
            <a:off x="7041847" y="1074037"/>
            <a:ext cx="3386311" cy="7386638"/>
          </a:xfrm>
          <a:prstGeom prst="rect">
            <a:avLst/>
          </a:prstGeom>
          <a:noFill/>
        </p:spPr>
        <p:txBody>
          <a:bodyPr wrap="square" rtlCol="0">
            <a:spAutoFit/>
          </a:bodyPr>
          <a:lstStyle/>
          <a:p>
            <a:r>
              <a:rPr lang="en-GB" sz="2400" dirty="0">
                <a:solidFill>
                  <a:srgbClr val="0A4FFB"/>
                </a:solidFill>
              </a:rPr>
              <a:t>Have a go at using the concrete objects on the table to illustrate the problem in groups</a:t>
            </a:r>
          </a:p>
          <a:p>
            <a:endParaRPr lang="en-GB" sz="2400" dirty="0">
              <a:solidFill>
                <a:srgbClr val="0A4FFB"/>
              </a:solidFill>
            </a:endParaRPr>
          </a:p>
          <a:p>
            <a:r>
              <a:rPr lang="en-GB" sz="2400" dirty="0">
                <a:solidFill>
                  <a:srgbClr val="0A4FFB"/>
                </a:solidFill>
              </a:rPr>
              <a:t>Now draw it using pictorial representations </a:t>
            </a:r>
          </a:p>
          <a:p>
            <a:r>
              <a:rPr lang="en-GB" sz="2400" dirty="0">
                <a:solidFill>
                  <a:srgbClr val="0A4FFB"/>
                </a:solidFill>
              </a:rPr>
              <a:t>Individual squares, joined squares and then rectangular bars</a:t>
            </a:r>
          </a:p>
          <a:p>
            <a:endParaRPr lang="en-GB" sz="2400" dirty="0">
              <a:solidFill>
                <a:srgbClr val="0A4FFB"/>
              </a:solidFill>
            </a:endParaRPr>
          </a:p>
          <a:p>
            <a:r>
              <a:rPr lang="en-GB" sz="2400" dirty="0">
                <a:solidFill>
                  <a:srgbClr val="0A4FFB"/>
                </a:solidFill>
              </a:rPr>
              <a:t>Finally, how would this be recorded as a written method?</a:t>
            </a:r>
          </a:p>
          <a:p>
            <a:endParaRPr lang="en-GB" sz="2400" dirty="0">
              <a:solidFill>
                <a:srgbClr val="0A4FFB"/>
              </a:solidFill>
            </a:endParaRPr>
          </a:p>
          <a:p>
            <a:endParaRPr lang="en-GB" sz="2400" dirty="0">
              <a:solidFill>
                <a:srgbClr val="0A4FFB"/>
              </a:solidFill>
            </a:endParaRPr>
          </a:p>
          <a:p>
            <a:endParaRPr lang="en-GB" sz="2400" dirty="0">
              <a:solidFill>
                <a:srgbClr val="0A4FFB"/>
              </a:solidFill>
            </a:endParaRPr>
          </a:p>
          <a:p>
            <a:r>
              <a:rPr lang="en-GB" sz="2400" dirty="0">
                <a:solidFill>
                  <a:srgbClr val="0A4FFB"/>
                </a:solidFill>
              </a:rPr>
              <a:t>Build it … Draw it… Write it…..Say it. </a:t>
            </a:r>
          </a:p>
          <a:p>
            <a:endParaRPr lang="en-GB" dirty="0"/>
          </a:p>
        </p:txBody>
      </p:sp>
    </p:spTree>
    <p:extLst>
      <p:ext uri="{BB962C8B-B14F-4D97-AF65-F5344CB8AC3E}">
        <p14:creationId xmlns:p14="http://schemas.microsoft.com/office/powerpoint/2010/main" val="100912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713191" y="412801"/>
            <a:ext cx="6482681" cy="1485964"/>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has 3 cars. Maya gives him 1 more car. How many cars does </a:t>
            </a: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have altogether ?</a:t>
            </a:r>
            <a:endParaRPr lang="en-GB" altLang="en-US" sz="2800" dirty="0">
              <a:solidFill>
                <a:schemeClr val="tx1"/>
              </a:solidFill>
              <a:latin typeface="Trebuchet MS" panose="020B0603020202020204"/>
            </a:endParaRP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6420" y="2676806"/>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4895" y="2521814"/>
            <a:ext cx="1164935" cy="11753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a:extLst>
              <a:ext uri="{FF2B5EF4-FFF2-40B4-BE49-F238E27FC236}">
                <a16:creationId xmlns:a16="http://schemas.microsoft.com/office/drawing/2014/main" id="{4B207414-7E0D-44EE-ACD3-D70A739B4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0411" y="2631880"/>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a:extLst>
              <a:ext uri="{FF2B5EF4-FFF2-40B4-BE49-F238E27FC236}">
                <a16:creationId xmlns:a16="http://schemas.microsoft.com/office/drawing/2014/main" id="{5A12359F-F84E-4D7A-A6A1-7C74E15DD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0433" y="2631880"/>
            <a:ext cx="1097548" cy="95518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Table 8">
            <a:extLst>
              <a:ext uri="{FF2B5EF4-FFF2-40B4-BE49-F238E27FC236}">
                <a16:creationId xmlns:a16="http://schemas.microsoft.com/office/drawing/2014/main" id="{59DD6003-8021-4910-9665-A676C75E0765}"/>
              </a:ext>
            </a:extLst>
          </p:cNvPr>
          <p:cNvGraphicFramePr>
            <a:graphicFrameLocks noGrp="1"/>
          </p:cNvGraphicFramePr>
          <p:nvPr>
            <p:extLst/>
          </p:nvPr>
        </p:nvGraphicFramePr>
        <p:xfrm>
          <a:off x="3805143" y="2083279"/>
          <a:ext cx="6090504" cy="2142234"/>
        </p:xfrm>
        <a:graphic>
          <a:graphicData uri="http://schemas.openxmlformats.org/drawingml/2006/table">
            <a:tbl>
              <a:tblPr firstRow="1" bandRow="1"/>
              <a:tblGrid>
                <a:gridCol w="1522626">
                  <a:extLst>
                    <a:ext uri="{9D8B030D-6E8A-4147-A177-3AD203B41FA5}">
                      <a16:colId xmlns:a16="http://schemas.microsoft.com/office/drawing/2014/main" val="2134981020"/>
                    </a:ext>
                  </a:extLst>
                </a:gridCol>
                <a:gridCol w="1500143">
                  <a:extLst>
                    <a:ext uri="{9D8B030D-6E8A-4147-A177-3AD203B41FA5}">
                      <a16:colId xmlns:a16="http://schemas.microsoft.com/office/drawing/2014/main" val="3948983164"/>
                    </a:ext>
                  </a:extLst>
                </a:gridCol>
                <a:gridCol w="1545109">
                  <a:extLst>
                    <a:ext uri="{9D8B030D-6E8A-4147-A177-3AD203B41FA5}">
                      <a16:colId xmlns:a16="http://schemas.microsoft.com/office/drawing/2014/main" val="2485733850"/>
                    </a:ext>
                  </a:extLst>
                </a:gridCol>
                <a:gridCol w="1522626">
                  <a:extLst>
                    <a:ext uri="{9D8B030D-6E8A-4147-A177-3AD203B41FA5}">
                      <a16:colId xmlns:a16="http://schemas.microsoft.com/office/drawing/2014/main" val="1739031842"/>
                    </a:ext>
                  </a:extLst>
                </a:gridCol>
              </a:tblGrid>
              <a:tr h="2142234">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3632922"/>
                  </a:ext>
                </a:extLst>
              </a:tr>
            </a:tbl>
          </a:graphicData>
        </a:graphic>
      </p:graphicFrame>
      <p:sp>
        <p:nvSpPr>
          <p:cNvPr id="10" name="Rectangle 9"/>
          <p:cNvSpPr/>
          <p:nvPr/>
        </p:nvSpPr>
        <p:spPr>
          <a:xfrm>
            <a:off x="3763208" y="4365104"/>
            <a:ext cx="6521089" cy="523220"/>
          </a:xfrm>
          <a:prstGeom prst="rect">
            <a:avLst/>
          </a:prstGeom>
        </p:spPr>
        <p:txBody>
          <a:bodyPr wrap="square">
            <a:spAutoFit/>
          </a:bodyPr>
          <a:lstStyle/>
          <a:p>
            <a:pPr defTabSz="457200">
              <a:defRPr/>
            </a:pPr>
            <a:r>
              <a:rPr lang="en-GB" sz="2800" b="1" kern="0" dirty="0" err="1"/>
              <a:t>Cem</a:t>
            </a:r>
            <a:r>
              <a:rPr lang="en-GB" sz="2800" b="1" kern="0" dirty="0"/>
              <a:t> has ____ cars altogether.</a:t>
            </a:r>
          </a:p>
        </p:txBody>
      </p:sp>
      <p:sp>
        <p:nvSpPr>
          <p:cNvPr id="11" name="Rectangle 10"/>
          <p:cNvSpPr/>
          <p:nvPr/>
        </p:nvSpPr>
        <p:spPr>
          <a:xfrm>
            <a:off x="3872410" y="5536706"/>
            <a:ext cx="7298815" cy="954107"/>
          </a:xfrm>
          <a:prstGeom prst="rect">
            <a:avLst/>
          </a:prstGeom>
        </p:spPr>
        <p:txBody>
          <a:bodyPr wrap="square">
            <a:spAutoFit/>
          </a:bodyPr>
          <a:lstStyle/>
          <a:p>
            <a:pPr defTabSz="457200">
              <a:defRPr/>
            </a:pPr>
            <a:r>
              <a:rPr lang="en-GB" sz="2800" b="1" kern="0" dirty="0"/>
              <a:t>Concrete (practical)</a:t>
            </a:r>
          </a:p>
          <a:p>
            <a:pPr defTabSz="457200">
              <a:defRPr/>
            </a:pPr>
            <a:r>
              <a:rPr lang="en-GB" sz="2800" b="1" kern="0" dirty="0">
                <a:solidFill>
                  <a:prstClr val="white"/>
                </a:solidFill>
              </a:rPr>
              <a:t>– part - whole</a:t>
            </a:r>
          </a:p>
        </p:txBody>
      </p:sp>
    </p:spTree>
    <p:extLst>
      <p:ext uri="{BB962C8B-B14F-4D97-AF65-F5344CB8AC3E}">
        <p14:creationId xmlns:p14="http://schemas.microsoft.com/office/powerpoint/2010/main" val="3878138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72351" y="2781192"/>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867238" y="2758607"/>
            <a:ext cx="1356237" cy="1356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094010" y="5780780"/>
            <a:ext cx="5129464" cy="523220"/>
          </a:xfrm>
          <a:prstGeom prst="rect">
            <a:avLst/>
          </a:prstGeom>
        </p:spPr>
        <p:txBody>
          <a:bodyPr wrap="square">
            <a:spAutoFit/>
          </a:bodyPr>
          <a:lstStyle/>
          <a:p>
            <a:pPr defTabSz="457200">
              <a:defRPr/>
            </a:pPr>
            <a:r>
              <a:rPr lang="en-GB" sz="2800" b="1" kern="0" dirty="0"/>
              <a:t>Generic concrete practical</a:t>
            </a:r>
            <a:r>
              <a:rPr lang="en-GB" sz="2800" b="1" kern="0" dirty="0">
                <a:solidFill>
                  <a:prstClr val="white"/>
                </a:solidFill>
              </a:rPr>
              <a:t>)</a:t>
            </a:r>
          </a:p>
        </p:txBody>
      </p:sp>
      <p:sp>
        <p:nvSpPr>
          <p:cNvPr id="5" name="Title 4">
            <a:extLst>
              <a:ext uri="{FF2B5EF4-FFF2-40B4-BE49-F238E27FC236}">
                <a16:creationId xmlns:a16="http://schemas.microsoft.com/office/drawing/2014/main" id="{5972F0C5-99EC-42B7-B2A2-0E49502F789D}"/>
              </a:ext>
            </a:extLst>
          </p:cNvPr>
          <p:cNvSpPr txBox="1">
            <a:spLocks/>
          </p:cNvSpPr>
          <p:nvPr/>
        </p:nvSpPr>
        <p:spPr>
          <a:xfrm>
            <a:off x="2958059" y="575145"/>
            <a:ext cx="6347713"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has 3 cars. Maya gives him 1 more car. How many cars does </a:t>
            </a:r>
            <a:r>
              <a:rPr lang="en-GB" sz="2800" b="1" dirty="0" err="1">
                <a:solidFill>
                  <a:schemeClr val="tx1"/>
                </a:solidFill>
                <a:latin typeface="Trebuchet MS" panose="020B0603020202020204"/>
              </a:rPr>
              <a:t>Cem</a:t>
            </a:r>
            <a:r>
              <a:rPr lang="en-GB" sz="2800" b="1" dirty="0">
                <a:solidFill>
                  <a:schemeClr val="tx1"/>
                </a:solidFill>
                <a:latin typeface="Trebuchet MS" panose="020B0603020202020204"/>
              </a:rPr>
              <a:t>  have altogether ?</a:t>
            </a:r>
            <a:endParaRPr lang="en-GB" sz="2800" dirty="0">
              <a:solidFill>
                <a:schemeClr val="tx1"/>
              </a:solidFill>
              <a:latin typeface="Trebuchet MS" panose="020B0603020202020204"/>
            </a:endParaRPr>
          </a:p>
        </p:txBody>
      </p:sp>
      <p:pic>
        <p:nvPicPr>
          <p:cNvPr id="6" name="Picture 2">
            <a:extLst>
              <a:ext uri="{FF2B5EF4-FFF2-40B4-BE49-F238E27FC236}">
                <a16:creationId xmlns:a16="http://schemas.microsoft.com/office/drawing/2014/main" id="{233577CA-7812-4E3F-ADDD-AD7EEFC66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044655" y="2762832"/>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C009DCF6-BAE8-4D16-8A9F-184BC8676E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5461141" y="2781192"/>
            <a:ext cx="1341544" cy="132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D207B0A2-837A-4B55-B05F-C10EAD71297A}"/>
              </a:ext>
            </a:extLst>
          </p:cNvPr>
          <p:cNvSpPr/>
          <p:nvPr/>
        </p:nvSpPr>
        <p:spPr>
          <a:xfrm>
            <a:off x="2958058" y="4678856"/>
            <a:ext cx="4774064" cy="523220"/>
          </a:xfrm>
          <a:prstGeom prst="rect">
            <a:avLst/>
          </a:prstGeom>
        </p:spPr>
        <p:txBody>
          <a:bodyPr wrap="none">
            <a:spAutoFit/>
          </a:bodyPr>
          <a:lstStyle/>
          <a:p>
            <a:pPr defTabSz="457200">
              <a:defRPr/>
            </a:pPr>
            <a:r>
              <a:rPr lang="en-GB" sz="2800" b="1" kern="0" dirty="0"/>
              <a:t>Cem has ____ cars altogether</a:t>
            </a:r>
            <a:r>
              <a:rPr lang="en-GB" sz="2800" b="1" kern="0" dirty="0">
                <a:solidFill>
                  <a:prstClr val="white"/>
                </a:solidFill>
              </a:rPr>
              <a:t>.</a:t>
            </a:r>
          </a:p>
        </p:txBody>
      </p:sp>
    </p:spTree>
    <p:extLst>
      <p:ext uri="{BB962C8B-B14F-4D97-AF65-F5344CB8AC3E}">
        <p14:creationId xmlns:p14="http://schemas.microsoft.com/office/powerpoint/2010/main" val="915882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950844" y="1077198"/>
            <a:ext cx="6248121" cy="990600"/>
          </a:xfrm>
          <a:prstGeom prst="rect">
            <a:avLst/>
          </a:prstGeom>
        </p:spPr>
        <p:txBody>
          <a:bodyPr vert="horz" lIns="68580" tIns="34290" rIns="68580" bIns="3429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has 3 cars. Maya gives him 1 more car. How many cars does </a:t>
            </a:r>
            <a:r>
              <a:rPr lang="en-GB" sz="2100" b="1" dirty="0" err="1">
                <a:solidFill>
                  <a:schemeClr val="tx1"/>
                </a:solidFill>
                <a:latin typeface="Trebuchet MS" panose="020B0603020202020204"/>
              </a:rPr>
              <a:t>Cem</a:t>
            </a:r>
            <a:r>
              <a:rPr lang="en-GB" sz="2100" b="1" dirty="0">
                <a:solidFill>
                  <a:schemeClr val="tx1"/>
                </a:solidFill>
                <a:latin typeface="Trebuchet MS" panose="020B0603020202020204"/>
              </a:rPr>
              <a:t>  have altogether ?</a:t>
            </a:r>
            <a:endParaRPr lang="en-GB" altLang="en-US" sz="2100" dirty="0">
              <a:solidFill>
                <a:schemeClr val="tx1"/>
              </a:solidFill>
              <a:latin typeface="Trebuchet MS" panose="020B0603020202020204"/>
            </a:endParaRPr>
          </a:p>
        </p:txBody>
      </p:sp>
      <p:sp>
        <p:nvSpPr>
          <p:cNvPr id="6" name="TextBox 5"/>
          <p:cNvSpPr txBox="1"/>
          <p:nvPr/>
        </p:nvSpPr>
        <p:spPr>
          <a:xfrm>
            <a:off x="7180590" y="3866362"/>
            <a:ext cx="270030" cy="461665"/>
          </a:xfrm>
          <a:prstGeom prst="rect">
            <a:avLst/>
          </a:prstGeom>
          <a:noFill/>
        </p:spPr>
        <p:txBody>
          <a:bodyPr wrap="square" rtlCol="0">
            <a:spAutoFit/>
          </a:bodyPr>
          <a:lstStyle/>
          <a:p>
            <a:pPr defTabSz="342900">
              <a:defRPr/>
            </a:pPr>
            <a:r>
              <a:rPr lang="en-GB" sz="2400" kern="0" dirty="0">
                <a:solidFill>
                  <a:schemeClr val="bg1"/>
                </a:solidFill>
              </a:rPr>
              <a:t>1</a:t>
            </a:r>
          </a:p>
        </p:txBody>
      </p:sp>
      <p:sp>
        <p:nvSpPr>
          <p:cNvPr id="7" name="Rectangle 6"/>
          <p:cNvSpPr/>
          <p:nvPr/>
        </p:nvSpPr>
        <p:spPr>
          <a:xfrm>
            <a:off x="3287689" y="5530608"/>
            <a:ext cx="4722261" cy="954107"/>
          </a:xfrm>
          <a:prstGeom prst="rect">
            <a:avLst/>
          </a:prstGeom>
        </p:spPr>
        <p:txBody>
          <a:bodyPr wrap="square">
            <a:spAutoFit/>
          </a:bodyPr>
          <a:lstStyle/>
          <a:p>
            <a:pPr defTabSz="342900">
              <a:defRPr/>
            </a:pPr>
            <a:r>
              <a:rPr lang="en-GB" sz="2800" b="1" kern="0" dirty="0"/>
              <a:t>Cem has ____ cars altogether</a:t>
            </a:r>
            <a:r>
              <a:rPr lang="en-GB" sz="2800" b="1" kern="0" dirty="0">
                <a:solidFill>
                  <a:prstClr val="white"/>
                </a:solidFill>
              </a:rPr>
              <a:t>.</a:t>
            </a:r>
            <a:endParaRPr lang="en-GB" sz="2800" kern="0" dirty="0">
              <a:solidFill>
                <a:prstClr val="white"/>
              </a:solidFill>
            </a:endParaRPr>
          </a:p>
        </p:txBody>
      </p:sp>
      <p:graphicFrame>
        <p:nvGraphicFramePr>
          <p:cNvPr id="12" name="Content Placeholder 11">
            <a:extLst>
              <a:ext uri="{FF2B5EF4-FFF2-40B4-BE49-F238E27FC236}">
                <a16:creationId xmlns:a16="http://schemas.microsoft.com/office/drawing/2014/main" id="{CED89171-DB67-4357-9D2E-548146BDA88C}"/>
              </a:ext>
            </a:extLst>
          </p:cNvPr>
          <p:cNvGraphicFramePr>
            <a:graphicFrameLocks/>
          </p:cNvGraphicFramePr>
          <p:nvPr>
            <p:extLst>
              <p:ext uri="{D42A27DB-BD31-4B8C-83A1-F6EECF244321}">
                <p14:modId xmlns:p14="http://schemas.microsoft.com/office/powerpoint/2010/main" val="2126068498"/>
              </p:ext>
            </p:extLst>
          </p:nvPr>
        </p:nvGraphicFramePr>
        <p:xfrm>
          <a:off x="3125219" y="3418417"/>
          <a:ext cx="4761311" cy="1357556"/>
        </p:xfrm>
        <a:graphic>
          <a:graphicData uri="http://schemas.openxmlformats.org/drawingml/2006/table">
            <a:tbl>
              <a:tblPr firstRow="1" bandRow="1"/>
              <a:tblGrid>
                <a:gridCol w="3511860">
                  <a:extLst>
                    <a:ext uri="{9D8B030D-6E8A-4147-A177-3AD203B41FA5}">
                      <a16:colId xmlns:a16="http://schemas.microsoft.com/office/drawing/2014/main" val="838683941"/>
                    </a:ext>
                  </a:extLst>
                </a:gridCol>
                <a:gridCol w="1249451">
                  <a:extLst>
                    <a:ext uri="{9D8B030D-6E8A-4147-A177-3AD203B41FA5}">
                      <a16:colId xmlns:a16="http://schemas.microsoft.com/office/drawing/2014/main" val="1639963096"/>
                    </a:ext>
                  </a:extLst>
                </a:gridCol>
              </a:tblGrid>
              <a:tr h="1357556">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a:r>
                        <a:rPr lang="en-GB" sz="3200" dirty="0"/>
                        <a:t>3</a:t>
                      </a:r>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1</a:t>
                      </a:r>
                    </a:p>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extLst>
                  <a:ext uri="{0D108BD9-81ED-4DB2-BD59-A6C34878D82A}">
                    <a16:rowId xmlns:a16="http://schemas.microsoft.com/office/drawing/2014/main" val="3564062741"/>
                  </a:ext>
                </a:extLst>
              </a:tr>
            </a:tbl>
          </a:graphicData>
        </a:graphic>
      </p:graphicFrame>
      <p:graphicFrame>
        <p:nvGraphicFramePr>
          <p:cNvPr id="13" name="Content Placeholder 11">
            <a:extLst>
              <a:ext uri="{FF2B5EF4-FFF2-40B4-BE49-F238E27FC236}">
                <a16:creationId xmlns:a16="http://schemas.microsoft.com/office/drawing/2014/main" id="{8226CA6A-B744-4F93-83FA-26D1560CB714}"/>
              </a:ext>
            </a:extLst>
          </p:cNvPr>
          <p:cNvGraphicFramePr>
            <a:graphicFrameLocks/>
          </p:cNvGraphicFramePr>
          <p:nvPr>
            <p:extLst>
              <p:ext uri="{D42A27DB-BD31-4B8C-83A1-F6EECF244321}">
                <p14:modId xmlns:p14="http://schemas.microsoft.com/office/powerpoint/2010/main" val="1914859815"/>
              </p:ext>
            </p:extLst>
          </p:nvPr>
        </p:nvGraphicFramePr>
        <p:xfrm>
          <a:off x="3125217" y="2080122"/>
          <a:ext cx="4761311" cy="1357556"/>
        </p:xfrm>
        <a:graphic>
          <a:graphicData uri="http://schemas.openxmlformats.org/drawingml/2006/table">
            <a:tbl>
              <a:tblPr firstRow="1" bandRow="1"/>
              <a:tblGrid>
                <a:gridCol w="4761311">
                  <a:extLst>
                    <a:ext uri="{9D8B030D-6E8A-4147-A177-3AD203B41FA5}">
                      <a16:colId xmlns:a16="http://schemas.microsoft.com/office/drawing/2014/main" val="838683941"/>
                    </a:ext>
                  </a:extLst>
                </a:gridCol>
              </a:tblGrid>
              <a:tr h="1357556">
                <a:tc>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a:r>
                        <a:rPr lang="en-GB" sz="3200" dirty="0"/>
                        <a:t>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dirty="0"/>
                    </a:p>
                    <a:p>
                      <a:endParaRPr lang="en-GB" sz="1400" dirty="0"/>
                    </a:p>
                  </a:txBody>
                  <a:tcPr marL="68580" marR="68580" marT="34290" marB="34290">
                    <a:lnL w="38100" cap="flat" cmpd="sng" algn="ctr">
                      <a:solidFill>
                        <a:sysClr val="window" lastClr="FFFFFF"/>
                      </a:solidFill>
                      <a:prstDash val="solid"/>
                      <a:round/>
                      <a:headEnd type="none" w="med" len="med"/>
                      <a:tailEnd type="none" w="med" len="med"/>
                    </a:lnL>
                    <a:lnR w="381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C3C43"/>
                    </a:solidFill>
                  </a:tcPr>
                </a:tc>
                <a:extLst>
                  <a:ext uri="{0D108BD9-81ED-4DB2-BD59-A6C34878D82A}">
                    <a16:rowId xmlns:a16="http://schemas.microsoft.com/office/drawing/2014/main" val="3564062741"/>
                  </a:ext>
                </a:extLst>
              </a:tr>
            </a:tbl>
          </a:graphicData>
        </a:graphic>
      </p:graphicFrame>
      <p:sp>
        <p:nvSpPr>
          <p:cNvPr id="2" name="TextBox 1">
            <a:extLst>
              <a:ext uri="{FF2B5EF4-FFF2-40B4-BE49-F238E27FC236}">
                <a16:creationId xmlns:a16="http://schemas.microsoft.com/office/drawing/2014/main" id="{7F5F3543-A684-4476-8811-EF15FC07620A}"/>
              </a:ext>
            </a:extLst>
          </p:cNvPr>
          <p:cNvSpPr txBox="1"/>
          <p:nvPr/>
        </p:nvSpPr>
        <p:spPr>
          <a:xfrm>
            <a:off x="8854068" y="3612995"/>
            <a:ext cx="1845377" cy="707886"/>
          </a:xfrm>
          <a:prstGeom prst="rect">
            <a:avLst/>
          </a:prstGeom>
          <a:noFill/>
        </p:spPr>
        <p:txBody>
          <a:bodyPr wrap="none" rtlCol="0">
            <a:spAutoFit/>
          </a:bodyPr>
          <a:lstStyle/>
          <a:p>
            <a:r>
              <a:rPr lang="en-GB" sz="4000" dirty="0"/>
              <a:t>3 + 1 = 4</a:t>
            </a:r>
          </a:p>
        </p:txBody>
      </p:sp>
    </p:spTree>
    <p:extLst>
      <p:ext uri="{BB962C8B-B14F-4D97-AF65-F5344CB8AC3E}">
        <p14:creationId xmlns:p14="http://schemas.microsoft.com/office/powerpoint/2010/main" val="3847863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124201" y="1314450"/>
            <a:ext cx="4760785" cy="990600"/>
          </a:xfrm>
          <a:prstGeom prst="rect">
            <a:avLst/>
          </a:prstGeom>
        </p:spPr>
        <p:txBody>
          <a:bodyPr vert="horz" lIns="68580" tIns="34290" rIns="68580" bIns="3429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solidFill>
                  <a:srgbClr val="0A4FFB"/>
                </a:solidFill>
              </a:rPr>
              <a:t>Using the CPA approach</a:t>
            </a:r>
          </a:p>
        </p:txBody>
      </p:sp>
      <p:sp>
        <p:nvSpPr>
          <p:cNvPr id="5" name="Content Placeholder 2"/>
          <p:cNvSpPr txBox="1">
            <a:spLocks/>
          </p:cNvSpPr>
          <p:nvPr/>
        </p:nvSpPr>
        <p:spPr>
          <a:xfrm>
            <a:off x="3124199" y="2477694"/>
            <a:ext cx="6909956" cy="2910580"/>
          </a:xfrm>
          <a:prstGeom prst="rect">
            <a:avLst/>
          </a:prstGeom>
        </p:spPr>
        <p:txBody>
          <a:bodyPr vert="horz" lIns="68580" tIns="34290" rIns="68580" bIns="3429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90C226"/>
              </a:buClr>
              <a:buNone/>
              <a:defRPr/>
            </a:pPr>
            <a:r>
              <a:rPr lang="en-GB" altLang="en-US" sz="2400" dirty="0">
                <a:solidFill>
                  <a:srgbClr val="7030A0"/>
                </a:solidFill>
                <a:latin typeface="+mj-lt"/>
                <a:cs typeface="Times" panose="02020603050405020304" pitchFamily="18" charset="0"/>
              </a:rPr>
              <a:t>How could we apply the CPA method to this problem? </a:t>
            </a:r>
          </a:p>
          <a:p>
            <a:pPr marL="0" indent="0">
              <a:buClr>
                <a:srgbClr val="90C226"/>
              </a:buClr>
              <a:buNone/>
              <a:defRPr/>
            </a:pPr>
            <a:endParaRPr lang="en-GB" altLang="en-US" sz="2400" dirty="0">
              <a:solidFill>
                <a:schemeClr val="tx1"/>
              </a:solidFill>
              <a:latin typeface="+mj-lt"/>
              <a:cs typeface="Times" panose="02020603050405020304" pitchFamily="18" charset="0"/>
            </a:endParaRPr>
          </a:p>
          <a:p>
            <a:pPr marL="0" indent="0">
              <a:buClr>
                <a:srgbClr val="90C226"/>
              </a:buClr>
              <a:buNone/>
              <a:defRPr/>
            </a:pPr>
            <a:r>
              <a:rPr lang="en-US" sz="2400" dirty="0">
                <a:solidFill>
                  <a:schemeClr val="tx1"/>
                </a:solidFill>
                <a:latin typeface="+mj-lt"/>
                <a:ea typeface="ＭＳ Ｐゴシック" pitchFamily="34" charset="-128"/>
                <a:cs typeface="Times" panose="02020603050405020304" pitchFamily="18" charset="0"/>
              </a:rPr>
              <a:t>Jon has 10 marbles. Harry gives Jon 12 more marbles. How many marbles does Jon have now?</a:t>
            </a:r>
            <a:br>
              <a:rPr lang="en-US" sz="2400" dirty="0">
                <a:solidFill>
                  <a:schemeClr val="tx1"/>
                </a:solidFill>
                <a:latin typeface="+mj-lt"/>
                <a:ea typeface="ＭＳ Ｐゴシック" pitchFamily="34" charset="-128"/>
              </a:rPr>
            </a:br>
            <a:endParaRPr lang="en-US" sz="2400" dirty="0">
              <a:solidFill>
                <a:schemeClr val="tx1"/>
              </a:solidFill>
              <a:latin typeface="+mj-lt"/>
              <a:ea typeface="ＭＳ Ｐゴシック" pitchFamily="34" charset="-128"/>
            </a:endParaRPr>
          </a:p>
          <a:p>
            <a:pPr marL="0" indent="0">
              <a:buClr>
                <a:srgbClr val="90C226"/>
              </a:buClr>
              <a:buNone/>
              <a:defRPr/>
            </a:pPr>
            <a:r>
              <a:rPr lang="en-US" sz="2400" dirty="0">
                <a:solidFill>
                  <a:schemeClr val="tx1"/>
                </a:solidFill>
                <a:latin typeface="+mj-lt"/>
                <a:ea typeface="ＭＳ Ｐゴシック" pitchFamily="34" charset="-128"/>
              </a:rPr>
              <a:t>Jon has ___ marbles.</a:t>
            </a:r>
            <a:endParaRPr lang="en-GB" sz="2400" dirty="0">
              <a:solidFill>
                <a:schemeClr val="tx1"/>
              </a:solidFill>
              <a:latin typeface="+mj-lt"/>
            </a:endParaRPr>
          </a:p>
        </p:txBody>
      </p:sp>
      <p:pic>
        <p:nvPicPr>
          <p:cNvPr id="7" name="Picture 6" descr="Screen Shot 2019-06-18 at 17.04.44.png"/>
          <p:cNvPicPr>
            <a:picLocks noChangeAspect="1"/>
          </p:cNvPicPr>
          <p:nvPr/>
        </p:nvPicPr>
        <p:blipFill rotWithShape="1">
          <a:blip r:embed="rId2">
            <a:extLst>
              <a:ext uri="{28A0092B-C50C-407E-A947-70E740481C1C}">
                <a14:useLocalDpi xmlns:a14="http://schemas.microsoft.com/office/drawing/2010/main" val="0"/>
              </a:ext>
            </a:extLst>
          </a:blip>
          <a:srcRect t="60104"/>
          <a:stretch/>
        </p:blipFill>
        <p:spPr>
          <a:xfrm>
            <a:off x="1524000" y="5388274"/>
            <a:ext cx="9144000" cy="1469726"/>
          </a:xfrm>
          <a:prstGeom prst="rect">
            <a:avLst/>
          </a:prstGeom>
        </p:spPr>
      </p:pic>
    </p:spTree>
    <p:extLst>
      <p:ext uri="{BB962C8B-B14F-4D97-AF65-F5344CB8AC3E}">
        <p14:creationId xmlns:p14="http://schemas.microsoft.com/office/powerpoint/2010/main" val="54462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842079" y="1044586"/>
            <a:ext cx="5853765" cy="990600"/>
          </a:xfrm>
          <a:prstGeom prst="rect">
            <a:avLst/>
          </a:prstGeom>
        </p:spPr>
        <p:txBody>
          <a:bodyPr vert="horz" lIns="68580" tIns="34290" rIns="68580" bIns="3429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defRPr/>
            </a:pPr>
            <a:r>
              <a:rPr lang="en-GB" sz="3200" b="1" dirty="0">
                <a:solidFill>
                  <a:srgbClr val="0A4FFB"/>
                </a:solidFill>
              </a:rPr>
              <a:t>Concrete to pictorial to abstract </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95844" y="2286874"/>
            <a:ext cx="293351" cy="290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282" y="2300744"/>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733" y="2298306"/>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6938" y="2311275"/>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4594" y="2317498"/>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6600" y="2300744"/>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9907" y="2298308"/>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1913" y="2298308"/>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9499" y="2309738"/>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2875" y="2298307"/>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2765" y="2286875"/>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0421" y="2286875"/>
            <a:ext cx="297656" cy="288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23007" y="2311273"/>
            <a:ext cx="284207" cy="364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0833"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4201"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3633" y="232022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002" y="230554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0370" y="2322630"/>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3739" y="2320228"/>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7108" y="2323632"/>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0477" y="2305051"/>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1564" y="2295415"/>
            <a:ext cx="283369" cy="365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201" y="2856161"/>
            <a:ext cx="5185172" cy="2131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Box 27"/>
          <p:cNvSpPr txBox="1"/>
          <p:nvPr/>
        </p:nvSpPr>
        <p:spPr>
          <a:xfrm>
            <a:off x="3449372" y="5232921"/>
            <a:ext cx="6289239" cy="584775"/>
          </a:xfrm>
          <a:prstGeom prst="rect">
            <a:avLst/>
          </a:prstGeom>
          <a:noFill/>
        </p:spPr>
        <p:txBody>
          <a:bodyPr wrap="square" rtlCol="0">
            <a:spAutoFit/>
          </a:bodyPr>
          <a:lstStyle/>
          <a:p>
            <a:pPr defTabSz="342900">
              <a:defRPr/>
            </a:pPr>
            <a:r>
              <a:rPr lang="en-GB" sz="3200" kern="0" dirty="0"/>
              <a:t>Jon has  ____ marbles altogether</a:t>
            </a:r>
            <a:r>
              <a:rPr lang="en-GB" kern="0" dirty="0">
                <a:solidFill>
                  <a:prstClr val="white"/>
                </a:solidFill>
              </a:rPr>
              <a:t>.</a:t>
            </a:r>
          </a:p>
        </p:txBody>
      </p:sp>
    </p:spTree>
    <p:extLst>
      <p:ext uri="{BB962C8B-B14F-4D97-AF65-F5344CB8AC3E}">
        <p14:creationId xmlns:p14="http://schemas.microsoft.com/office/powerpoint/2010/main" val="31313287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Subtraction</a:t>
            </a:r>
          </a:p>
        </p:txBody>
      </p:sp>
      <p:pic>
        <p:nvPicPr>
          <p:cNvPr id="5" name="Picture 4">
            <a:extLst>
              <a:ext uri="{FF2B5EF4-FFF2-40B4-BE49-F238E27FC236}">
                <a16:creationId xmlns:a16="http://schemas.microsoft.com/office/drawing/2014/main" id="{29B263E3-6865-4D1E-B517-B6B7026E1802}"/>
              </a:ext>
            </a:extLst>
          </p:cNvPr>
          <p:cNvPicPr>
            <a:picLocks noChangeAspect="1"/>
          </p:cNvPicPr>
          <p:nvPr/>
        </p:nvPicPr>
        <p:blipFill>
          <a:blip r:embed="rId2"/>
          <a:stretch>
            <a:fillRect/>
          </a:stretch>
        </p:blipFill>
        <p:spPr>
          <a:xfrm>
            <a:off x="609600" y="2936205"/>
            <a:ext cx="3025698" cy="1405379"/>
          </a:xfrm>
          <a:prstGeom prst="rect">
            <a:avLst/>
          </a:prstGeom>
        </p:spPr>
      </p:pic>
      <p:pic>
        <p:nvPicPr>
          <p:cNvPr id="6" name="Picture 5">
            <a:extLst>
              <a:ext uri="{FF2B5EF4-FFF2-40B4-BE49-F238E27FC236}">
                <a16:creationId xmlns:a16="http://schemas.microsoft.com/office/drawing/2014/main" id="{D50076FF-1313-4770-93B2-E8CF8230044A}"/>
              </a:ext>
            </a:extLst>
          </p:cNvPr>
          <p:cNvPicPr>
            <a:picLocks noChangeAspect="1"/>
          </p:cNvPicPr>
          <p:nvPr/>
        </p:nvPicPr>
        <p:blipFill>
          <a:blip r:embed="rId3"/>
          <a:stretch>
            <a:fillRect/>
          </a:stretch>
        </p:blipFill>
        <p:spPr>
          <a:xfrm>
            <a:off x="4603565" y="3238245"/>
            <a:ext cx="1492435" cy="1405378"/>
          </a:xfrm>
          <a:prstGeom prst="rect">
            <a:avLst/>
          </a:prstGeom>
        </p:spPr>
      </p:pic>
      <p:pic>
        <p:nvPicPr>
          <p:cNvPr id="7" name="Picture 6">
            <a:extLst>
              <a:ext uri="{FF2B5EF4-FFF2-40B4-BE49-F238E27FC236}">
                <a16:creationId xmlns:a16="http://schemas.microsoft.com/office/drawing/2014/main" id="{042199A8-BB78-4169-AE9A-0C4545C68405}"/>
              </a:ext>
            </a:extLst>
          </p:cNvPr>
          <p:cNvPicPr>
            <a:picLocks noChangeAspect="1"/>
          </p:cNvPicPr>
          <p:nvPr/>
        </p:nvPicPr>
        <p:blipFill>
          <a:blip r:embed="rId4"/>
          <a:stretch>
            <a:fillRect/>
          </a:stretch>
        </p:blipFill>
        <p:spPr>
          <a:xfrm>
            <a:off x="4328500" y="2217536"/>
            <a:ext cx="1767500" cy="815769"/>
          </a:xfrm>
          <a:prstGeom prst="rect">
            <a:avLst/>
          </a:prstGeom>
        </p:spPr>
      </p:pic>
      <p:cxnSp>
        <p:nvCxnSpPr>
          <p:cNvPr id="9" name="Straight Connector 8">
            <a:extLst>
              <a:ext uri="{FF2B5EF4-FFF2-40B4-BE49-F238E27FC236}">
                <a16:creationId xmlns:a16="http://schemas.microsoft.com/office/drawing/2014/main" id="{261B7C16-2D6C-41A5-85CD-E4BBF3730475}"/>
              </a:ext>
            </a:extLst>
          </p:cNvPr>
          <p:cNvCxnSpPr/>
          <p:nvPr/>
        </p:nvCxnSpPr>
        <p:spPr>
          <a:xfrm flipV="1">
            <a:off x="1873405" y="3634585"/>
            <a:ext cx="579863" cy="491366"/>
          </a:xfrm>
          <a:prstGeom prst="line">
            <a:avLst/>
          </a:prstGeom>
        </p:spPr>
        <p:style>
          <a:lnRef idx="1">
            <a:schemeClr val="dk1"/>
          </a:lnRef>
          <a:fillRef idx="0">
            <a:schemeClr val="dk1"/>
          </a:fillRef>
          <a:effectRef idx="0">
            <a:schemeClr val="dk1"/>
          </a:effectRef>
          <a:fontRef idx="minor">
            <a:schemeClr val="tx1"/>
          </a:fontRef>
        </p:style>
      </p:cxnSp>
      <p:pic>
        <p:nvPicPr>
          <p:cNvPr id="10" name="Picture 9">
            <a:extLst>
              <a:ext uri="{FF2B5EF4-FFF2-40B4-BE49-F238E27FC236}">
                <a16:creationId xmlns:a16="http://schemas.microsoft.com/office/drawing/2014/main" id="{8A562C2E-9B9F-4F1D-A9B9-04ED90EC7D97}"/>
              </a:ext>
            </a:extLst>
          </p:cNvPr>
          <p:cNvPicPr>
            <a:picLocks noChangeAspect="1"/>
          </p:cNvPicPr>
          <p:nvPr/>
        </p:nvPicPr>
        <p:blipFill>
          <a:blip r:embed="rId5"/>
          <a:stretch>
            <a:fillRect/>
          </a:stretch>
        </p:blipFill>
        <p:spPr>
          <a:xfrm>
            <a:off x="1916645" y="3033305"/>
            <a:ext cx="536623" cy="454487"/>
          </a:xfrm>
          <a:prstGeom prst="rect">
            <a:avLst/>
          </a:prstGeom>
        </p:spPr>
      </p:pic>
      <p:sp>
        <p:nvSpPr>
          <p:cNvPr id="11" name="TextBox 10">
            <a:extLst>
              <a:ext uri="{FF2B5EF4-FFF2-40B4-BE49-F238E27FC236}">
                <a16:creationId xmlns:a16="http://schemas.microsoft.com/office/drawing/2014/main" id="{5BDC25D6-C9F1-49FA-ABE9-1B05E8FD14DE}"/>
              </a:ext>
            </a:extLst>
          </p:cNvPr>
          <p:cNvSpPr txBox="1"/>
          <p:nvPr/>
        </p:nvSpPr>
        <p:spPr>
          <a:xfrm>
            <a:off x="8251903" y="3167390"/>
            <a:ext cx="1048215" cy="523220"/>
          </a:xfrm>
          <a:prstGeom prst="rect">
            <a:avLst/>
          </a:prstGeom>
          <a:noFill/>
        </p:spPr>
        <p:txBody>
          <a:bodyPr wrap="square" rtlCol="0">
            <a:spAutoFit/>
          </a:bodyPr>
          <a:lstStyle/>
          <a:p>
            <a:r>
              <a:rPr lang="en-GB" sz="2800" dirty="0"/>
              <a:t>6-2=4</a:t>
            </a:r>
          </a:p>
        </p:txBody>
      </p:sp>
      <p:sp>
        <p:nvSpPr>
          <p:cNvPr id="12" name="TextBox 11">
            <a:extLst>
              <a:ext uri="{FF2B5EF4-FFF2-40B4-BE49-F238E27FC236}">
                <a16:creationId xmlns:a16="http://schemas.microsoft.com/office/drawing/2014/main" id="{E1927360-ED81-4235-ABF7-2E57E06D5700}"/>
              </a:ext>
            </a:extLst>
          </p:cNvPr>
          <p:cNvSpPr txBox="1"/>
          <p:nvPr/>
        </p:nvSpPr>
        <p:spPr>
          <a:xfrm>
            <a:off x="1873405" y="1263429"/>
            <a:ext cx="5573962" cy="954107"/>
          </a:xfrm>
          <a:prstGeom prst="rect">
            <a:avLst/>
          </a:prstGeom>
          <a:noFill/>
        </p:spPr>
        <p:txBody>
          <a:bodyPr wrap="none" rtlCol="0">
            <a:spAutoFit/>
          </a:bodyPr>
          <a:lstStyle/>
          <a:p>
            <a:r>
              <a:rPr lang="en-GB" sz="2800" dirty="0"/>
              <a:t>Mrs Phillips has 6 cakes. She eats 2. </a:t>
            </a:r>
          </a:p>
          <a:p>
            <a:r>
              <a:rPr lang="en-GB" sz="2800" dirty="0"/>
              <a:t>How many does she have left?</a:t>
            </a:r>
          </a:p>
        </p:txBody>
      </p:sp>
    </p:spTree>
    <p:extLst>
      <p:ext uri="{BB962C8B-B14F-4D97-AF65-F5344CB8AC3E}">
        <p14:creationId xmlns:p14="http://schemas.microsoft.com/office/powerpoint/2010/main" val="374085986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58F33-FAF3-4A0C-8982-DA01CB631D07}"/>
              </a:ext>
            </a:extLst>
          </p:cNvPr>
          <p:cNvSpPr>
            <a:spLocks noGrp="1"/>
          </p:cNvSpPr>
          <p:nvPr>
            <p:ph type="title"/>
          </p:nvPr>
        </p:nvSpPr>
        <p:spPr/>
        <p:txBody>
          <a:bodyPr/>
          <a:lstStyle/>
          <a:p>
            <a:r>
              <a:rPr lang="en-GB" dirty="0"/>
              <a:t>Subtraction with partitioning</a:t>
            </a:r>
          </a:p>
        </p:txBody>
      </p:sp>
      <p:pic>
        <p:nvPicPr>
          <p:cNvPr id="3" name="Picture 2">
            <a:extLst>
              <a:ext uri="{FF2B5EF4-FFF2-40B4-BE49-F238E27FC236}">
                <a16:creationId xmlns:a16="http://schemas.microsoft.com/office/drawing/2014/main" id="{9FA0701F-03D6-47DC-A75D-F4EBB5165D7A}"/>
              </a:ext>
            </a:extLst>
          </p:cNvPr>
          <p:cNvPicPr>
            <a:picLocks noChangeAspect="1"/>
          </p:cNvPicPr>
          <p:nvPr/>
        </p:nvPicPr>
        <p:blipFill>
          <a:blip r:embed="rId3"/>
          <a:stretch>
            <a:fillRect/>
          </a:stretch>
        </p:blipFill>
        <p:spPr>
          <a:xfrm>
            <a:off x="854927" y="3289608"/>
            <a:ext cx="3648584" cy="1524213"/>
          </a:xfrm>
          <a:prstGeom prst="rect">
            <a:avLst/>
          </a:prstGeom>
        </p:spPr>
      </p:pic>
      <p:pic>
        <p:nvPicPr>
          <p:cNvPr id="4" name="Picture 3">
            <a:extLst>
              <a:ext uri="{FF2B5EF4-FFF2-40B4-BE49-F238E27FC236}">
                <a16:creationId xmlns:a16="http://schemas.microsoft.com/office/drawing/2014/main" id="{7EDD72C1-CA71-4DF2-BFEA-595CBD9C7B50}"/>
              </a:ext>
            </a:extLst>
          </p:cNvPr>
          <p:cNvPicPr>
            <a:picLocks noChangeAspect="1"/>
          </p:cNvPicPr>
          <p:nvPr/>
        </p:nvPicPr>
        <p:blipFill>
          <a:blip r:embed="rId3"/>
          <a:stretch>
            <a:fillRect/>
          </a:stretch>
        </p:blipFill>
        <p:spPr>
          <a:xfrm>
            <a:off x="5338508" y="3289608"/>
            <a:ext cx="3648584" cy="1524213"/>
          </a:xfrm>
          <a:prstGeom prst="rect">
            <a:avLst/>
          </a:prstGeom>
        </p:spPr>
      </p:pic>
      <p:sp>
        <p:nvSpPr>
          <p:cNvPr id="5" name="TextBox 4">
            <a:extLst>
              <a:ext uri="{FF2B5EF4-FFF2-40B4-BE49-F238E27FC236}">
                <a16:creationId xmlns:a16="http://schemas.microsoft.com/office/drawing/2014/main" id="{26C748EE-BB8F-48D5-8706-08FC5A07C7F9}"/>
              </a:ext>
            </a:extLst>
          </p:cNvPr>
          <p:cNvSpPr txBox="1"/>
          <p:nvPr/>
        </p:nvSpPr>
        <p:spPr>
          <a:xfrm>
            <a:off x="854927" y="2029522"/>
            <a:ext cx="8422888" cy="954107"/>
          </a:xfrm>
          <a:prstGeom prst="rect">
            <a:avLst/>
          </a:prstGeom>
          <a:noFill/>
        </p:spPr>
        <p:txBody>
          <a:bodyPr wrap="square" rtlCol="0">
            <a:spAutoFit/>
          </a:bodyPr>
          <a:lstStyle/>
          <a:p>
            <a:r>
              <a:rPr lang="en-GB" sz="2800" dirty="0"/>
              <a:t>Tim has 15 strawberries. He eats 7 . How many does he have left?</a:t>
            </a:r>
          </a:p>
        </p:txBody>
      </p:sp>
      <p:sp>
        <p:nvSpPr>
          <p:cNvPr id="6" name="Oval 5">
            <a:extLst>
              <a:ext uri="{FF2B5EF4-FFF2-40B4-BE49-F238E27FC236}">
                <a16:creationId xmlns:a16="http://schemas.microsoft.com/office/drawing/2014/main" id="{5FDE7FFF-F5EB-4B33-AFC0-2C8644C9A190}"/>
              </a:ext>
            </a:extLst>
          </p:cNvPr>
          <p:cNvSpPr/>
          <p:nvPr/>
        </p:nvSpPr>
        <p:spPr>
          <a:xfrm>
            <a:off x="1070517" y="3429000"/>
            <a:ext cx="356839" cy="473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EAD054E-FB91-4B0A-956A-2FFEF30A7CF0}"/>
              </a:ext>
            </a:extLst>
          </p:cNvPr>
          <p:cNvPicPr>
            <a:picLocks noChangeAspect="1"/>
          </p:cNvPicPr>
          <p:nvPr/>
        </p:nvPicPr>
        <p:blipFill>
          <a:blip r:embed="rId4"/>
          <a:stretch>
            <a:fillRect/>
          </a:stretch>
        </p:blipFill>
        <p:spPr>
          <a:xfrm>
            <a:off x="1740776" y="3429000"/>
            <a:ext cx="371888" cy="487722"/>
          </a:xfrm>
          <a:prstGeom prst="rect">
            <a:avLst/>
          </a:prstGeom>
        </p:spPr>
      </p:pic>
      <p:pic>
        <p:nvPicPr>
          <p:cNvPr id="8" name="Picture 7">
            <a:extLst>
              <a:ext uri="{FF2B5EF4-FFF2-40B4-BE49-F238E27FC236}">
                <a16:creationId xmlns:a16="http://schemas.microsoft.com/office/drawing/2014/main" id="{9AC99FA2-24A0-492C-90F1-9C3B62BC6475}"/>
              </a:ext>
            </a:extLst>
          </p:cNvPr>
          <p:cNvPicPr>
            <a:picLocks noChangeAspect="1"/>
          </p:cNvPicPr>
          <p:nvPr/>
        </p:nvPicPr>
        <p:blipFill>
          <a:blip r:embed="rId4"/>
          <a:stretch>
            <a:fillRect/>
          </a:stretch>
        </p:blipFill>
        <p:spPr>
          <a:xfrm>
            <a:off x="5572954" y="3405912"/>
            <a:ext cx="371888" cy="487722"/>
          </a:xfrm>
          <a:prstGeom prst="rect">
            <a:avLst/>
          </a:prstGeom>
        </p:spPr>
      </p:pic>
      <p:pic>
        <p:nvPicPr>
          <p:cNvPr id="9" name="Picture 8">
            <a:extLst>
              <a:ext uri="{FF2B5EF4-FFF2-40B4-BE49-F238E27FC236}">
                <a16:creationId xmlns:a16="http://schemas.microsoft.com/office/drawing/2014/main" id="{B4A2AE1C-04E6-46CE-8813-D2C2C5E6D262}"/>
              </a:ext>
            </a:extLst>
          </p:cNvPr>
          <p:cNvPicPr>
            <a:picLocks noChangeAspect="1"/>
          </p:cNvPicPr>
          <p:nvPr/>
        </p:nvPicPr>
        <p:blipFill>
          <a:blip r:embed="rId4"/>
          <a:stretch>
            <a:fillRect/>
          </a:stretch>
        </p:blipFill>
        <p:spPr>
          <a:xfrm>
            <a:off x="6362340" y="3405912"/>
            <a:ext cx="371888" cy="487722"/>
          </a:xfrm>
          <a:prstGeom prst="rect">
            <a:avLst/>
          </a:prstGeom>
        </p:spPr>
      </p:pic>
      <p:pic>
        <p:nvPicPr>
          <p:cNvPr id="10" name="Picture 9">
            <a:extLst>
              <a:ext uri="{FF2B5EF4-FFF2-40B4-BE49-F238E27FC236}">
                <a16:creationId xmlns:a16="http://schemas.microsoft.com/office/drawing/2014/main" id="{425105D6-87E9-4EB4-901F-9D28C08223B6}"/>
              </a:ext>
            </a:extLst>
          </p:cNvPr>
          <p:cNvPicPr>
            <a:picLocks noChangeAspect="1"/>
          </p:cNvPicPr>
          <p:nvPr/>
        </p:nvPicPr>
        <p:blipFill>
          <a:blip r:embed="rId4"/>
          <a:stretch>
            <a:fillRect/>
          </a:stretch>
        </p:blipFill>
        <p:spPr>
          <a:xfrm>
            <a:off x="7016077" y="3467733"/>
            <a:ext cx="371888" cy="487722"/>
          </a:xfrm>
          <a:prstGeom prst="rect">
            <a:avLst/>
          </a:prstGeom>
        </p:spPr>
      </p:pic>
      <p:sp>
        <p:nvSpPr>
          <p:cNvPr id="11" name="Oval 10">
            <a:extLst>
              <a:ext uri="{FF2B5EF4-FFF2-40B4-BE49-F238E27FC236}">
                <a16:creationId xmlns:a16="http://schemas.microsoft.com/office/drawing/2014/main" id="{E94A354E-0BE2-49B0-9BBC-E21FED7B96C7}"/>
              </a:ext>
            </a:extLst>
          </p:cNvPr>
          <p:cNvSpPr/>
          <p:nvPr/>
        </p:nvSpPr>
        <p:spPr>
          <a:xfrm>
            <a:off x="2514236" y="3422095"/>
            <a:ext cx="356839" cy="473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1580C2EA-4A95-4A65-BEBD-3B3BCD48518A}"/>
              </a:ext>
            </a:extLst>
          </p:cNvPr>
          <p:cNvPicPr>
            <a:picLocks noChangeAspect="1"/>
          </p:cNvPicPr>
          <p:nvPr/>
        </p:nvPicPr>
        <p:blipFill>
          <a:blip r:embed="rId4"/>
          <a:stretch>
            <a:fillRect/>
          </a:stretch>
        </p:blipFill>
        <p:spPr>
          <a:xfrm>
            <a:off x="7780269" y="3489939"/>
            <a:ext cx="371888" cy="487722"/>
          </a:xfrm>
          <a:prstGeom prst="rect">
            <a:avLst/>
          </a:prstGeom>
        </p:spPr>
      </p:pic>
      <p:pic>
        <p:nvPicPr>
          <p:cNvPr id="13" name="Picture 12">
            <a:extLst>
              <a:ext uri="{FF2B5EF4-FFF2-40B4-BE49-F238E27FC236}">
                <a16:creationId xmlns:a16="http://schemas.microsoft.com/office/drawing/2014/main" id="{5CFC7619-9A79-4E06-9793-7A8112B13721}"/>
              </a:ext>
            </a:extLst>
          </p:cNvPr>
          <p:cNvPicPr>
            <a:picLocks noChangeAspect="1"/>
          </p:cNvPicPr>
          <p:nvPr/>
        </p:nvPicPr>
        <p:blipFill>
          <a:blip r:embed="rId4"/>
          <a:stretch>
            <a:fillRect/>
          </a:stretch>
        </p:blipFill>
        <p:spPr>
          <a:xfrm>
            <a:off x="8471916" y="3437068"/>
            <a:ext cx="371888" cy="487722"/>
          </a:xfrm>
          <a:prstGeom prst="rect">
            <a:avLst/>
          </a:prstGeom>
        </p:spPr>
      </p:pic>
      <p:pic>
        <p:nvPicPr>
          <p:cNvPr id="14" name="Picture 13">
            <a:extLst>
              <a:ext uri="{FF2B5EF4-FFF2-40B4-BE49-F238E27FC236}">
                <a16:creationId xmlns:a16="http://schemas.microsoft.com/office/drawing/2014/main" id="{A477F0E0-0D70-48F2-9010-0C5796672A3F}"/>
              </a:ext>
            </a:extLst>
          </p:cNvPr>
          <p:cNvPicPr>
            <a:picLocks noChangeAspect="1"/>
          </p:cNvPicPr>
          <p:nvPr/>
        </p:nvPicPr>
        <p:blipFill>
          <a:blip r:embed="rId4"/>
          <a:stretch>
            <a:fillRect/>
          </a:stretch>
        </p:blipFill>
        <p:spPr>
          <a:xfrm>
            <a:off x="3923532" y="3414792"/>
            <a:ext cx="371888" cy="487722"/>
          </a:xfrm>
          <a:prstGeom prst="rect">
            <a:avLst/>
          </a:prstGeom>
        </p:spPr>
      </p:pic>
      <p:pic>
        <p:nvPicPr>
          <p:cNvPr id="15" name="Picture 14">
            <a:extLst>
              <a:ext uri="{FF2B5EF4-FFF2-40B4-BE49-F238E27FC236}">
                <a16:creationId xmlns:a16="http://schemas.microsoft.com/office/drawing/2014/main" id="{8DBA21D0-A192-421C-854B-CBB76CC0CF5F}"/>
              </a:ext>
            </a:extLst>
          </p:cNvPr>
          <p:cNvPicPr>
            <a:picLocks noChangeAspect="1"/>
          </p:cNvPicPr>
          <p:nvPr/>
        </p:nvPicPr>
        <p:blipFill>
          <a:blip r:embed="rId4"/>
          <a:stretch>
            <a:fillRect/>
          </a:stretch>
        </p:blipFill>
        <p:spPr>
          <a:xfrm>
            <a:off x="3143993" y="3405912"/>
            <a:ext cx="371888" cy="487722"/>
          </a:xfrm>
          <a:prstGeom prst="rect">
            <a:avLst/>
          </a:prstGeom>
        </p:spPr>
      </p:pic>
      <p:pic>
        <p:nvPicPr>
          <p:cNvPr id="16" name="Picture 15">
            <a:extLst>
              <a:ext uri="{FF2B5EF4-FFF2-40B4-BE49-F238E27FC236}">
                <a16:creationId xmlns:a16="http://schemas.microsoft.com/office/drawing/2014/main" id="{A3DC8912-02F7-45A6-9E58-D7888D9344D6}"/>
              </a:ext>
            </a:extLst>
          </p:cNvPr>
          <p:cNvPicPr>
            <a:picLocks noChangeAspect="1"/>
          </p:cNvPicPr>
          <p:nvPr/>
        </p:nvPicPr>
        <p:blipFill>
          <a:blip r:embed="rId4"/>
          <a:stretch>
            <a:fillRect/>
          </a:stretch>
        </p:blipFill>
        <p:spPr>
          <a:xfrm>
            <a:off x="3945337" y="4121410"/>
            <a:ext cx="371888" cy="487722"/>
          </a:xfrm>
          <a:prstGeom prst="rect">
            <a:avLst/>
          </a:prstGeom>
        </p:spPr>
      </p:pic>
      <p:pic>
        <p:nvPicPr>
          <p:cNvPr id="17" name="Picture 16">
            <a:extLst>
              <a:ext uri="{FF2B5EF4-FFF2-40B4-BE49-F238E27FC236}">
                <a16:creationId xmlns:a16="http://schemas.microsoft.com/office/drawing/2014/main" id="{FAA2F22A-9B69-4C52-8CA6-F3F8F14016DE}"/>
              </a:ext>
            </a:extLst>
          </p:cNvPr>
          <p:cNvPicPr>
            <a:picLocks noChangeAspect="1"/>
          </p:cNvPicPr>
          <p:nvPr/>
        </p:nvPicPr>
        <p:blipFill>
          <a:blip r:embed="rId4"/>
          <a:stretch>
            <a:fillRect/>
          </a:stretch>
        </p:blipFill>
        <p:spPr>
          <a:xfrm>
            <a:off x="3243415" y="4121410"/>
            <a:ext cx="371888" cy="487722"/>
          </a:xfrm>
          <a:prstGeom prst="rect">
            <a:avLst/>
          </a:prstGeom>
        </p:spPr>
      </p:pic>
      <p:pic>
        <p:nvPicPr>
          <p:cNvPr id="18" name="Picture 17">
            <a:extLst>
              <a:ext uri="{FF2B5EF4-FFF2-40B4-BE49-F238E27FC236}">
                <a16:creationId xmlns:a16="http://schemas.microsoft.com/office/drawing/2014/main" id="{2FDF676C-B83E-4A69-9F2F-72E03C623DC4}"/>
              </a:ext>
            </a:extLst>
          </p:cNvPr>
          <p:cNvPicPr>
            <a:picLocks noChangeAspect="1"/>
          </p:cNvPicPr>
          <p:nvPr/>
        </p:nvPicPr>
        <p:blipFill>
          <a:blip r:embed="rId4"/>
          <a:stretch>
            <a:fillRect/>
          </a:stretch>
        </p:blipFill>
        <p:spPr>
          <a:xfrm>
            <a:off x="2514236" y="4202001"/>
            <a:ext cx="371888" cy="487722"/>
          </a:xfrm>
          <a:prstGeom prst="rect">
            <a:avLst/>
          </a:prstGeom>
        </p:spPr>
      </p:pic>
      <p:sp>
        <p:nvSpPr>
          <p:cNvPr id="19" name="Oval 18">
            <a:extLst>
              <a:ext uri="{FF2B5EF4-FFF2-40B4-BE49-F238E27FC236}">
                <a16:creationId xmlns:a16="http://schemas.microsoft.com/office/drawing/2014/main" id="{8724B282-9B69-4155-B8DC-AD6AB86D23C2}"/>
              </a:ext>
            </a:extLst>
          </p:cNvPr>
          <p:cNvSpPr/>
          <p:nvPr/>
        </p:nvSpPr>
        <p:spPr>
          <a:xfrm>
            <a:off x="1122987" y="4121410"/>
            <a:ext cx="356839" cy="4739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EBD02A5B-5000-4C7E-B19D-6BE85992A01C}"/>
              </a:ext>
            </a:extLst>
          </p:cNvPr>
          <p:cNvPicPr>
            <a:picLocks noChangeAspect="1"/>
          </p:cNvPicPr>
          <p:nvPr/>
        </p:nvPicPr>
        <p:blipFill>
          <a:blip r:embed="rId4"/>
          <a:stretch>
            <a:fillRect/>
          </a:stretch>
        </p:blipFill>
        <p:spPr>
          <a:xfrm>
            <a:off x="1747886" y="4121410"/>
            <a:ext cx="371888" cy="487722"/>
          </a:xfrm>
          <a:prstGeom prst="rect">
            <a:avLst/>
          </a:prstGeom>
        </p:spPr>
      </p:pic>
      <p:pic>
        <p:nvPicPr>
          <p:cNvPr id="21" name="Picture 20">
            <a:extLst>
              <a:ext uri="{FF2B5EF4-FFF2-40B4-BE49-F238E27FC236}">
                <a16:creationId xmlns:a16="http://schemas.microsoft.com/office/drawing/2014/main" id="{E4D2B51D-D07F-483F-9EBB-0F922514A5C8}"/>
              </a:ext>
            </a:extLst>
          </p:cNvPr>
          <p:cNvPicPr>
            <a:picLocks noChangeAspect="1"/>
          </p:cNvPicPr>
          <p:nvPr/>
        </p:nvPicPr>
        <p:blipFill>
          <a:blip r:embed="rId5"/>
          <a:stretch>
            <a:fillRect/>
          </a:stretch>
        </p:blipFill>
        <p:spPr>
          <a:xfrm>
            <a:off x="9879403" y="2554777"/>
            <a:ext cx="1690753" cy="2259044"/>
          </a:xfrm>
          <a:prstGeom prst="rect">
            <a:avLst/>
          </a:prstGeom>
        </p:spPr>
      </p:pic>
      <p:sp>
        <p:nvSpPr>
          <p:cNvPr id="22" name="TextBox 21">
            <a:extLst>
              <a:ext uri="{FF2B5EF4-FFF2-40B4-BE49-F238E27FC236}">
                <a16:creationId xmlns:a16="http://schemas.microsoft.com/office/drawing/2014/main" id="{C22293C5-A19B-48D1-849B-2F588F890887}"/>
              </a:ext>
            </a:extLst>
          </p:cNvPr>
          <p:cNvSpPr txBox="1"/>
          <p:nvPr/>
        </p:nvSpPr>
        <p:spPr>
          <a:xfrm>
            <a:off x="10593918" y="2827943"/>
            <a:ext cx="401184" cy="461665"/>
          </a:xfrm>
          <a:prstGeom prst="rect">
            <a:avLst/>
          </a:prstGeom>
          <a:noFill/>
        </p:spPr>
        <p:txBody>
          <a:bodyPr wrap="square" rtlCol="0">
            <a:spAutoFit/>
          </a:bodyPr>
          <a:lstStyle/>
          <a:p>
            <a:r>
              <a:rPr lang="en-GB" sz="2400" dirty="0"/>
              <a:t>7</a:t>
            </a:r>
          </a:p>
        </p:txBody>
      </p:sp>
      <p:sp>
        <p:nvSpPr>
          <p:cNvPr id="24" name="TextBox 23">
            <a:extLst>
              <a:ext uri="{FF2B5EF4-FFF2-40B4-BE49-F238E27FC236}">
                <a16:creationId xmlns:a16="http://schemas.microsoft.com/office/drawing/2014/main" id="{1F898A72-1ADA-487E-9385-AFF9011B6A32}"/>
              </a:ext>
            </a:extLst>
          </p:cNvPr>
          <p:cNvSpPr txBox="1"/>
          <p:nvPr/>
        </p:nvSpPr>
        <p:spPr>
          <a:xfrm>
            <a:off x="11026333" y="3955455"/>
            <a:ext cx="401184" cy="461665"/>
          </a:xfrm>
          <a:prstGeom prst="rect">
            <a:avLst/>
          </a:prstGeom>
          <a:noFill/>
        </p:spPr>
        <p:txBody>
          <a:bodyPr wrap="square" rtlCol="0">
            <a:spAutoFit/>
          </a:bodyPr>
          <a:lstStyle/>
          <a:p>
            <a:r>
              <a:rPr lang="en-GB" sz="2400" dirty="0"/>
              <a:t>2</a:t>
            </a:r>
          </a:p>
        </p:txBody>
      </p:sp>
      <p:sp>
        <p:nvSpPr>
          <p:cNvPr id="26" name="Rectangle 25">
            <a:extLst>
              <a:ext uri="{FF2B5EF4-FFF2-40B4-BE49-F238E27FC236}">
                <a16:creationId xmlns:a16="http://schemas.microsoft.com/office/drawing/2014/main" id="{102E9E07-F783-4460-B22D-0EE7CB44FB5E}"/>
              </a:ext>
            </a:extLst>
          </p:cNvPr>
          <p:cNvSpPr/>
          <p:nvPr/>
        </p:nvSpPr>
        <p:spPr>
          <a:xfrm>
            <a:off x="10273238" y="4001620"/>
            <a:ext cx="401183" cy="369332"/>
          </a:xfrm>
          <a:prstGeom prst="rect">
            <a:avLst/>
          </a:prstGeom>
        </p:spPr>
        <p:txBody>
          <a:bodyPr wrap="square">
            <a:spAutoFit/>
          </a:bodyPr>
          <a:lstStyle/>
          <a:p>
            <a:r>
              <a:rPr lang="en-GB" dirty="0"/>
              <a:t>5</a:t>
            </a:r>
          </a:p>
        </p:txBody>
      </p:sp>
      <p:sp>
        <p:nvSpPr>
          <p:cNvPr id="27" name="TextBox 26">
            <a:extLst>
              <a:ext uri="{FF2B5EF4-FFF2-40B4-BE49-F238E27FC236}">
                <a16:creationId xmlns:a16="http://schemas.microsoft.com/office/drawing/2014/main" id="{45C43FA1-BF62-483F-AF41-21AF55BB2C3B}"/>
              </a:ext>
            </a:extLst>
          </p:cNvPr>
          <p:cNvSpPr txBox="1"/>
          <p:nvPr/>
        </p:nvSpPr>
        <p:spPr>
          <a:xfrm>
            <a:off x="4973444" y="5107259"/>
            <a:ext cx="3498472" cy="1569660"/>
          </a:xfrm>
          <a:prstGeom prst="rect">
            <a:avLst/>
          </a:prstGeom>
          <a:noFill/>
        </p:spPr>
        <p:txBody>
          <a:bodyPr wrap="square" rtlCol="0">
            <a:spAutoFit/>
          </a:bodyPr>
          <a:lstStyle/>
          <a:p>
            <a:r>
              <a:rPr lang="en-GB" sz="2400" dirty="0"/>
              <a:t>15 – 5 = 10</a:t>
            </a:r>
          </a:p>
          <a:p>
            <a:r>
              <a:rPr lang="en-GB" sz="2400" dirty="0"/>
              <a:t>10 – 2 = 8</a:t>
            </a:r>
          </a:p>
          <a:p>
            <a:r>
              <a:rPr lang="en-GB" sz="2400" dirty="0"/>
              <a:t>So </a:t>
            </a:r>
          </a:p>
          <a:p>
            <a:r>
              <a:rPr lang="en-GB" sz="2400" dirty="0"/>
              <a:t>15 – 7 = 8</a:t>
            </a:r>
          </a:p>
        </p:txBody>
      </p:sp>
      <p:cxnSp>
        <p:nvCxnSpPr>
          <p:cNvPr id="29" name="Straight Connector 28">
            <a:extLst>
              <a:ext uri="{FF2B5EF4-FFF2-40B4-BE49-F238E27FC236}">
                <a16:creationId xmlns:a16="http://schemas.microsoft.com/office/drawing/2014/main" id="{19611739-D6F5-4446-A535-CDCC2D73763F}"/>
              </a:ext>
            </a:extLst>
          </p:cNvPr>
          <p:cNvCxnSpPr/>
          <p:nvPr/>
        </p:nvCxnSpPr>
        <p:spPr>
          <a:xfrm>
            <a:off x="4973444" y="3577879"/>
            <a:ext cx="4013648" cy="189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AD96012-3836-49A6-82B2-DE15A370BFF9}"/>
              </a:ext>
            </a:extLst>
          </p:cNvPr>
          <p:cNvCxnSpPr/>
          <p:nvPr/>
        </p:nvCxnSpPr>
        <p:spPr>
          <a:xfrm>
            <a:off x="3143993" y="4323046"/>
            <a:ext cx="1173232" cy="35327"/>
          </a:xfrm>
          <a:prstGeom prst="line">
            <a:avLst/>
          </a:prstGeom>
        </p:spPr>
        <p:style>
          <a:lnRef idx="1">
            <a:schemeClr val="dk1"/>
          </a:lnRef>
          <a:fillRef idx="0">
            <a:schemeClr val="dk1"/>
          </a:fillRef>
          <a:effectRef idx="0">
            <a:schemeClr val="dk1"/>
          </a:effectRef>
          <a:fontRef idx="minor">
            <a:schemeClr val="tx1"/>
          </a:fontRef>
        </p:style>
      </p:cxnSp>
      <p:sp>
        <p:nvSpPr>
          <p:cNvPr id="23" name="TextBox 22">
            <a:extLst>
              <a:ext uri="{FF2B5EF4-FFF2-40B4-BE49-F238E27FC236}">
                <a16:creationId xmlns:a16="http://schemas.microsoft.com/office/drawing/2014/main" id="{2C0F78F4-5A29-4B11-A3C4-E92E53B70B35}"/>
              </a:ext>
            </a:extLst>
          </p:cNvPr>
          <p:cNvSpPr txBox="1"/>
          <p:nvPr/>
        </p:nvSpPr>
        <p:spPr>
          <a:xfrm>
            <a:off x="8676167" y="5401340"/>
            <a:ext cx="2751350" cy="369332"/>
          </a:xfrm>
          <a:prstGeom prst="rect">
            <a:avLst/>
          </a:prstGeom>
          <a:noFill/>
        </p:spPr>
        <p:txBody>
          <a:bodyPr wrap="square" rtlCol="0">
            <a:spAutoFit/>
          </a:bodyPr>
          <a:lstStyle/>
          <a:p>
            <a:r>
              <a:rPr lang="en-GB" dirty="0"/>
              <a:t>Number lines</a:t>
            </a:r>
          </a:p>
        </p:txBody>
      </p:sp>
    </p:spTree>
    <p:extLst>
      <p:ext uri="{BB962C8B-B14F-4D97-AF65-F5344CB8AC3E}">
        <p14:creationId xmlns:p14="http://schemas.microsoft.com/office/powerpoint/2010/main" val="3483003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57360" y="226423"/>
            <a:ext cx="869176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rPr>
              <a:t>What does Maths look like in Year 2?</a:t>
            </a:r>
          </a:p>
        </p:txBody>
      </p:sp>
      <p:sp>
        <p:nvSpPr>
          <p:cNvPr id="13" name="TextBox 12"/>
          <p:cNvSpPr txBox="1"/>
          <p:nvPr/>
        </p:nvSpPr>
        <p:spPr>
          <a:xfrm>
            <a:off x="6999626" y="5192852"/>
            <a:ext cx="3899003" cy="584775"/>
          </a:xfrm>
          <a:prstGeom prst="rect">
            <a:avLst/>
          </a:prstGeom>
          <a:noFill/>
        </p:spPr>
        <p:txBody>
          <a:bodyPr wrap="square" rtlCol="0">
            <a:spAutoFit/>
          </a:bodyPr>
          <a:lstStyle/>
          <a:p>
            <a:r>
              <a:rPr lang="en-GB" sz="1600" dirty="0">
                <a:latin typeface="Comic Sans MS" panose="030F0702030302020204" pitchFamily="66" charset="0"/>
              </a:rPr>
              <a:t>Secure fluency in addition and subtraction facts within 10. </a:t>
            </a:r>
          </a:p>
        </p:txBody>
      </p:sp>
      <p:sp>
        <p:nvSpPr>
          <p:cNvPr id="24" name="Rectangle 23"/>
          <p:cNvSpPr/>
          <p:nvPr/>
        </p:nvSpPr>
        <p:spPr>
          <a:xfrm>
            <a:off x="8259719" y="3745399"/>
            <a:ext cx="3352800" cy="584775"/>
          </a:xfrm>
          <a:prstGeom prst="rect">
            <a:avLst/>
          </a:prstGeom>
        </p:spPr>
        <p:txBody>
          <a:bodyPr wrap="square">
            <a:spAutoFit/>
          </a:bodyPr>
          <a:lstStyle/>
          <a:p>
            <a:r>
              <a:rPr lang="en-GB" sz="1600" dirty="0">
                <a:solidFill>
                  <a:srgbClr val="0D0D0D"/>
                </a:solidFill>
                <a:latin typeface="Comic Sans MS" panose="030F0702030302020204" pitchFamily="66" charset="0"/>
              </a:rPr>
              <a:t>Recognise the place value of each digit in two-digit numbers.</a:t>
            </a:r>
            <a:r>
              <a:rPr lang="en-GB" sz="1600" dirty="0">
                <a:solidFill>
                  <a:srgbClr val="000000"/>
                </a:solidFill>
                <a:latin typeface="Comic Sans MS" panose="030F0702030302020204" pitchFamily="66" charset="0"/>
              </a:rPr>
              <a:t>	</a:t>
            </a:r>
          </a:p>
        </p:txBody>
      </p:sp>
      <p:sp>
        <p:nvSpPr>
          <p:cNvPr id="25" name="Rectangle 24"/>
          <p:cNvSpPr/>
          <p:nvPr/>
        </p:nvSpPr>
        <p:spPr>
          <a:xfrm>
            <a:off x="1799906" y="5362128"/>
            <a:ext cx="3813323" cy="830997"/>
          </a:xfrm>
          <a:prstGeom prst="rect">
            <a:avLst/>
          </a:prstGeom>
        </p:spPr>
        <p:txBody>
          <a:bodyPr wrap="square">
            <a:spAutoFit/>
          </a:bodyPr>
          <a:lstStyle/>
          <a:p>
            <a:r>
              <a:rPr lang="en-GB" sz="1600" dirty="0">
                <a:solidFill>
                  <a:srgbClr val="0D0D0D"/>
                </a:solidFill>
                <a:latin typeface="Comic Sans MS" panose="030F0702030302020204" pitchFamily="66" charset="0"/>
              </a:rPr>
              <a:t>Recognise the subtraction structure of ‘difference’ and answer questions such as “How many more…?”. 	</a:t>
            </a:r>
          </a:p>
        </p:txBody>
      </p:sp>
      <p:sp>
        <p:nvSpPr>
          <p:cNvPr id="26" name="TextBox 25"/>
          <p:cNvSpPr txBox="1"/>
          <p:nvPr/>
        </p:nvSpPr>
        <p:spPr>
          <a:xfrm>
            <a:off x="5852671" y="2445752"/>
            <a:ext cx="2674878" cy="584775"/>
          </a:xfrm>
          <a:prstGeom prst="rect">
            <a:avLst/>
          </a:prstGeom>
          <a:noFill/>
        </p:spPr>
        <p:txBody>
          <a:bodyPr wrap="square" rtlCol="0">
            <a:spAutoFit/>
          </a:bodyPr>
          <a:lstStyle/>
          <a:p>
            <a:r>
              <a:rPr lang="en-GB" sz="1600" dirty="0">
                <a:latin typeface="Comic Sans MS" panose="030F0702030302020204" pitchFamily="66" charset="0"/>
              </a:rPr>
              <a:t>Practical learning using a variety of resources. </a:t>
            </a:r>
          </a:p>
        </p:txBody>
      </p:sp>
      <p:sp>
        <p:nvSpPr>
          <p:cNvPr id="27" name="Rectangle 26"/>
          <p:cNvSpPr/>
          <p:nvPr/>
        </p:nvSpPr>
        <p:spPr>
          <a:xfrm>
            <a:off x="4603244" y="1243754"/>
            <a:ext cx="6462600" cy="830997"/>
          </a:xfrm>
          <a:prstGeom prst="rect">
            <a:avLst/>
          </a:prstGeom>
        </p:spPr>
        <p:txBody>
          <a:bodyPr wrap="square">
            <a:spAutoFit/>
          </a:bodyPr>
          <a:lstStyle/>
          <a:p>
            <a:r>
              <a:rPr lang="en-GB" sz="1600" dirty="0">
                <a:solidFill>
                  <a:srgbClr val="0D0D0D"/>
                </a:solidFill>
                <a:latin typeface="Comic Sans MS" panose="030F0702030302020204" pitchFamily="66" charset="0"/>
              </a:rPr>
              <a:t>Add and subtract within 100 by applying  one-digit addition and subtraction facts. To add and subtract any 2 two-digit numbers. 	</a:t>
            </a:r>
          </a:p>
        </p:txBody>
      </p:sp>
      <p:sp>
        <p:nvSpPr>
          <p:cNvPr id="28" name="Rectangle 27"/>
          <p:cNvSpPr/>
          <p:nvPr/>
        </p:nvSpPr>
        <p:spPr>
          <a:xfrm>
            <a:off x="2690739" y="3695511"/>
            <a:ext cx="3172441" cy="830997"/>
          </a:xfrm>
          <a:prstGeom prst="rect">
            <a:avLst/>
          </a:prstGeom>
        </p:spPr>
        <p:txBody>
          <a:bodyPr wrap="square">
            <a:spAutoFit/>
          </a:bodyPr>
          <a:lstStyle/>
          <a:p>
            <a:r>
              <a:rPr lang="en-GB" sz="1600" dirty="0">
                <a:solidFill>
                  <a:srgbClr val="0D0D0D"/>
                </a:solidFill>
                <a:latin typeface="Comic Sans MS" panose="030F0702030302020204" pitchFamily="66" charset="0"/>
              </a:rPr>
              <a:t>To  describe the properties of 2D and 3D shapes and c</a:t>
            </a:r>
            <a:r>
              <a:rPr lang="en-GB" sz="1600" dirty="0">
                <a:latin typeface="Comic Sans MS" panose="030F0702030302020204" pitchFamily="66" charset="0"/>
              </a:rPr>
              <a:t>ompare shapes by their properties</a:t>
            </a:r>
            <a:endParaRPr lang="en-GB" sz="1600" dirty="0">
              <a:solidFill>
                <a:srgbClr val="0D0D0D"/>
              </a:solidFill>
              <a:latin typeface="Comic Sans MS" panose="030F0702030302020204" pitchFamily="66" charset="0"/>
            </a:endParaRPr>
          </a:p>
        </p:txBody>
      </p:sp>
      <p:sp>
        <p:nvSpPr>
          <p:cNvPr id="29" name="Rectangle 28"/>
          <p:cNvSpPr/>
          <p:nvPr/>
        </p:nvSpPr>
        <p:spPr>
          <a:xfrm>
            <a:off x="261921" y="2621051"/>
            <a:ext cx="3075971" cy="584775"/>
          </a:xfrm>
          <a:prstGeom prst="rect">
            <a:avLst/>
          </a:prstGeom>
        </p:spPr>
        <p:txBody>
          <a:bodyPr wrap="square">
            <a:spAutoFit/>
          </a:bodyPr>
          <a:lstStyle/>
          <a:p>
            <a:r>
              <a:rPr lang="en-GB" sz="1600" dirty="0">
                <a:solidFill>
                  <a:srgbClr val="0D0D0D"/>
                </a:solidFill>
                <a:latin typeface="Comic Sans MS" panose="030F0702030302020204" pitchFamily="66" charset="0"/>
              </a:rPr>
              <a:t>To read the time to the nearest five minutes 	</a:t>
            </a:r>
          </a:p>
        </p:txBody>
      </p:sp>
    </p:spTree>
    <p:extLst>
      <p:ext uri="{BB962C8B-B14F-4D97-AF65-F5344CB8AC3E}">
        <p14:creationId xmlns:p14="http://schemas.microsoft.com/office/powerpoint/2010/main" val="9756938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4" grpId="0"/>
      <p:bldP spid="25" grpId="0"/>
      <p:bldP spid="26" grpId="0"/>
      <p:bldP spid="27" grpId="0"/>
      <p:bldP spid="28" grpId="0"/>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01DF7-50AB-4F49-B42E-8D46054C737D}"/>
              </a:ext>
            </a:extLst>
          </p:cNvPr>
          <p:cNvSpPr>
            <a:spLocks noGrp="1"/>
          </p:cNvSpPr>
          <p:nvPr>
            <p:ph type="title"/>
          </p:nvPr>
        </p:nvSpPr>
        <p:spPr/>
        <p:txBody>
          <a:bodyPr>
            <a:normAutofit fontScale="90000"/>
          </a:bodyPr>
          <a:lstStyle/>
          <a:p>
            <a:r>
              <a:rPr lang="en-GB" dirty="0">
                <a:solidFill>
                  <a:schemeClr val="tx1"/>
                </a:solidFill>
              </a:rPr>
              <a:t>In 2J there are 13 boys and 16 girls. How many children are there altogether?</a:t>
            </a:r>
            <a:endParaRPr lang="en-GB" dirty="0"/>
          </a:p>
        </p:txBody>
      </p:sp>
      <p:pic>
        <p:nvPicPr>
          <p:cNvPr id="3" name="Picture 2">
            <a:extLst>
              <a:ext uri="{FF2B5EF4-FFF2-40B4-BE49-F238E27FC236}">
                <a16:creationId xmlns:a16="http://schemas.microsoft.com/office/drawing/2014/main" id="{07E262B2-08D1-4A57-B10A-5852060C6181}"/>
              </a:ext>
            </a:extLst>
          </p:cNvPr>
          <p:cNvPicPr>
            <a:picLocks noChangeAspect="1"/>
          </p:cNvPicPr>
          <p:nvPr/>
        </p:nvPicPr>
        <p:blipFill>
          <a:blip r:embed="rId2"/>
          <a:stretch>
            <a:fillRect/>
          </a:stretch>
        </p:blipFill>
        <p:spPr>
          <a:xfrm>
            <a:off x="1453139" y="1682407"/>
            <a:ext cx="3295650" cy="4762500"/>
          </a:xfrm>
          <a:prstGeom prst="rect">
            <a:avLst/>
          </a:prstGeom>
        </p:spPr>
      </p:pic>
      <p:pic>
        <p:nvPicPr>
          <p:cNvPr id="4" name="Picture 3">
            <a:extLst>
              <a:ext uri="{FF2B5EF4-FFF2-40B4-BE49-F238E27FC236}">
                <a16:creationId xmlns:a16="http://schemas.microsoft.com/office/drawing/2014/main" id="{F2F00F4D-BBC5-4D71-B711-C1F0BB1938A6}"/>
              </a:ext>
            </a:extLst>
          </p:cNvPr>
          <p:cNvPicPr>
            <a:picLocks noChangeAspect="1"/>
          </p:cNvPicPr>
          <p:nvPr/>
        </p:nvPicPr>
        <p:blipFill>
          <a:blip r:embed="rId3"/>
          <a:stretch>
            <a:fillRect/>
          </a:stretch>
        </p:blipFill>
        <p:spPr>
          <a:xfrm>
            <a:off x="2074224" y="2339747"/>
            <a:ext cx="183139" cy="1552316"/>
          </a:xfrm>
          <a:prstGeom prst="rect">
            <a:avLst/>
          </a:prstGeom>
        </p:spPr>
      </p:pic>
      <p:pic>
        <p:nvPicPr>
          <p:cNvPr id="5" name="Picture 4">
            <a:extLst>
              <a:ext uri="{FF2B5EF4-FFF2-40B4-BE49-F238E27FC236}">
                <a16:creationId xmlns:a16="http://schemas.microsoft.com/office/drawing/2014/main" id="{CF68C9FE-BC97-4E1A-97B2-301EDE482447}"/>
              </a:ext>
            </a:extLst>
          </p:cNvPr>
          <p:cNvPicPr>
            <a:picLocks noChangeAspect="1"/>
          </p:cNvPicPr>
          <p:nvPr/>
        </p:nvPicPr>
        <p:blipFill>
          <a:blip r:embed="rId4"/>
          <a:stretch>
            <a:fillRect/>
          </a:stretch>
        </p:blipFill>
        <p:spPr>
          <a:xfrm>
            <a:off x="2074467" y="4138422"/>
            <a:ext cx="182896" cy="1548518"/>
          </a:xfrm>
          <a:prstGeom prst="rect">
            <a:avLst/>
          </a:prstGeom>
        </p:spPr>
      </p:pic>
      <p:pic>
        <p:nvPicPr>
          <p:cNvPr id="6" name="Picture 5">
            <a:extLst>
              <a:ext uri="{FF2B5EF4-FFF2-40B4-BE49-F238E27FC236}">
                <a16:creationId xmlns:a16="http://schemas.microsoft.com/office/drawing/2014/main" id="{4EB8451A-BA1E-43A2-8E65-2E6B538877A5}"/>
              </a:ext>
            </a:extLst>
          </p:cNvPr>
          <p:cNvPicPr>
            <a:picLocks noChangeAspect="1"/>
          </p:cNvPicPr>
          <p:nvPr/>
        </p:nvPicPr>
        <p:blipFill>
          <a:blip r:embed="rId5"/>
          <a:stretch>
            <a:fillRect/>
          </a:stretch>
        </p:blipFill>
        <p:spPr>
          <a:xfrm flipH="1">
            <a:off x="3243042" y="2306460"/>
            <a:ext cx="213378" cy="212551"/>
          </a:xfrm>
          <a:prstGeom prst="rect">
            <a:avLst/>
          </a:prstGeom>
        </p:spPr>
      </p:pic>
      <p:pic>
        <p:nvPicPr>
          <p:cNvPr id="7" name="Picture 6">
            <a:extLst>
              <a:ext uri="{FF2B5EF4-FFF2-40B4-BE49-F238E27FC236}">
                <a16:creationId xmlns:a16="http://schemas.microsoft.com/office/drawing/2014/main" id="{781F35C9-1F8B-4354-BB1F-9CD8237C4BDB}"/>
              </a:ext>
            </a:extLst>
          </p:cNvPr>
          <p:cNvPicPr>
            <a:picLocks noChangeAspect="1"/>
          </p:cNvPicPr>
          <p:nvPr/>
        </p:nvPicPr>
        <p:blipFill>
          <a:blip r:embed="rId6"/>
          <a:stretch>
            <a:fillRect/>
          </a:stretch>
        </p:blipFill>
        <p:spPr>
          <a:xfrm>
            <a:off x="4205501" y="2337089"/>
            <a:ext cx="213378" cy="213378"/>
          </a:xfrm>
          <a:prstGeom prst="rect">
            <a:avLst/>
          </a:prstGeom>
        </p:spPr>
      </p:pic>
      <p:pic>
        <p:nvPicPr>
          <p:cNvPr id="8" name="Picture 7">
            <a:extLst>
              <a:ext uri="{FF2B5EF4-FFF2-40B4-BE49-F238E27FC236}">
                <a16:creationId xmlns:a16="http://schemas.microsoft.com/office/drawing/2014/main" id="{B27BB9DE-0B79-48D3-A2E1-2CE723DEF4AE}"/>
              </a:ext>
            </a:extLst>
          </p:cNvPr>
          <p:cNvPicPr>
            <a:picLocks noChangeAspect="1"/>
          </p:cNvPicPr>
          <p:nvPr/>
        </p:nvPicPr>
        <p:blipFill>
          <a:blip r:embed="rId6"/>
          <a:stretch>
            <a:fillRect/>
          </a:stretch>
        </p:blipFill>
        <p:spPr>
          <a:xfrm>
            <a:off x="3748690" y="2354674"/>
            <a:ext cx="213378" cy="213378"/>
          </a:xfrm>
          <a:prstGeom prst="rect">
            <a:avLst/>
          </a:prstGeom>
        </p:spPr>
      </p:pic>
      <p:pic>
        <p:nvPicPr>
          <p:cNvPr id="9" name="Picture 8">
            <a:extLst>
              <a:ext uri="{FF2B5EF4-FFF2-40B4-BE49-F238E27FC236}">
                <a16:creationId xmlns:a16="http://schemas.microsoft.com/office/drawing/2014/main" id="{107A0EED-FA30-49C4-B587-42FBE5C6F19B}"/>
              </a:ext>
            </a:extLst>
          </p:cNvPr>
          <p:cNvPicPr>
            <a:picLocks noChangeAspect="1"/>
          </p:cNvPicPr>
          <p:nvPr/>
        </p:nvPicPr>
        <p:blipFill>
          <a:blip r:embed="rId6"/>
          <a:stretch>
            <a:fillRect/>
          </a:stretch>
        </p:blipFill>
        <p:spPr>
          <a:xfrm>
            <a:off x="4061903" y="4049143"/>
            <a:ext cx="164124" cy="164124"/>
          </a:xfrm>
          <a:prstGeom prst="rect">
            <a:avLst/>
          </a:prstGeom>
        </p:spPr>
      </p:pic>
      <p:pic>
        <p:nvPicPr>
          <p:cNvPr id="10" name="Picture 9">
            <a:extLst>
              <a:ext uri="{FF2B5EF4-FFF2-40B4-BE49-F238E27FC236}">
                <a16:creationId xmlns:a16="http://schemas.microsoft.com/office/drawing/2014/main" id="{7F61F5EC-8E54-482B-94FD-1B870DBF5FF9}"/>
              </a:ext>
            </a:extLst>
          </p:cNvPr>
          <p:cNvPicPr>
            <a:picLocks noChangeAspect="1"/>
          </p:cNvPicPr>
          <p:nvPr/>
        </p:nvPicPr>
        <p:blipFill>
          <a:blip r:embed="rId6"/>
          <a:stretch>
            <a:fillRect/>
          </a:stretch>
        </p:blipFill>
        <p:spPr>
          <a:xfrm>
            <a:off x="3735344" y="4068513"/>
            <a:ext cx="164124" cy="164124"/>
          </a:xfrm>
          <a:prstGeom prst="rect">
            <a:avLst/>
          </a:prstGeom>
        </p:spPr>
      </p:pic>
      <p:pic>
        <p:nvPicPr>
          <p:cNvPr id="11" name="Picture 10">
            <a:extLst>
              <a:ext uri="{FF2B5EF4-FFF2-40B4-BE49-F238E27FC236}">
                <a16:creationId xmlns:a16="http://schemas.microsoft.com/office/drawing/2014/main" id="{2917BDC1-3EEE-4498-AD4C-E33DB477CEB4}"/>
              </a:ext>
            </a:extLst>
          </p:cNvPr>
          <p:cNvPicPr>
            <a:picLocks noChangeAspect="1"/>
          </p:cNvPicPr>
          <p:nvPr/>
        </p:nvPicPr>
        <p:blipFill>
          <a:blip r:embed="rId6"/>
          <a:stretch>
            <a:fillRect/>
          </a:stretch>
        </p:blipFill>
        <p:spPr>
          <a:xfrm>
            <a:off x="4348100" y="4049143"/>
            <a:ext cx="164124" cy="164124"/>
          </a:xfrm>
          <a:prstGeom prst="rect">
            <a:avLst/>
          </a:prstGeom>
        </p:spPr>
      </p:pic>
      <p:pic>
        <p:nvPicPr>
          <p:cNvPr id="12" name="Picture 11">
            <a:extLst>
              <a:ext uri="{FF2B5EF4-FFF2-40B4-BE49-F238E27FC236}">
                <a16:creationId xmlns:a16="http://schemas.microsoft.com/office/drawing/2014/main" id="{2E963F71-1CBD-4B6A-B1F9-2EC6289111D9}"/>
              </a:ext>
            </a:extLst>
          </p:cNvPr>
          <p:cNvPicPr>
            <a:picLocks noChangeAspect="1"/>
          </p:cNvPicPr>
          <p:nvPr/>
        </p:nvPicPr>
        <p:blipFill>
          <a:blip r:embed="rId6"/>
          <a:stretch>
            <a:fillRect/>
          </a:stretch>
        </p:blipFill>
        <p:spPr>
          <a:xfrm>
            <a:off x="3471807" y="4073369"/>
            <a:ext cx="164124" cy="164124"/>
          </a:xfrm>
          <a:prstGeom prst="rect">
            <a:avLst/>
          </a:prstGeom>
        </p:spPr>
      </p:pic>
      <p:pic>
        <p:nvPicPr>
          <p:cNvPr id="13" name="Picture 12">
            <a:extLst>
              <a:ext uri="{FF2B5EF4-FFF2-40B4-BE49-F238E27FC236}">
                <a16:creationId xmlns:a16="http://schemas.microsoft.com/office/drawing/2014/main" id="{A96F1AE7-3994-4DEE-AEA2-D00DD94AA68F}"/>
              </a:ext>
            </a:extLst>
          </p:cNvPr>
          <p:cNvPicPr>
            <a:picLocks noChangeAspect="1"/>
          </p:cNvPicPr>
          <p:nvPr/>
        </p:nvPicPr>
        <p:blipFill>
          <a:blip r:embed="rId6"/>
          <a:stretch>
            <a:fillRect/>
          </a:stretch>
        </p:blipFill>
        <p:spPr>
          <a:xfrm>
            <a:off x="3174828" y="4073369"/>
            <a:ext cx="164124" cy="164124"/>
          </a:xfrm>
          <a:prstGeom prst="rect">
            <a:avLst/>
          </a:prstGeom>
        </p:spPr>
      </p:pic>
      <p:pic>
        <p:nvPicPr>
          <p:cNvPr id="14" name="Picture 13">
            <a:extLst>
              <a:ext uri="{FF2B5EF4-FFF2-40B4-BE49-F238E27FC236}">
                <a16:creationId xmlns:a16="http://schemas.microsoft.com/office/drawing/2014/main" id="{F73046EC-E107-435A-986D-22BFCE11CFB2}"/>
              </a:ext>
            </a:extLst>
          </p:cNvPr>
          <p:cNvPicPr>
            <a:picLocks noChangeAspect="1"/>
          </p:cNvPicPr>
          <p:nvPr/>
        </p:nvPicPr>
        <p:blipFill>
          <a:blip r:embed="rId6"/>
          <a:stretch>
            <a:fillRect/>
          </a:stretch>
        </p:blipFill>
        <p:spPr>
          <a:xfrm>
            <a:off x="3160980" y="4418207"/>
            <a:ext cx="164124" cy="164124"/>
          </a:xfrm>
          <a:prstGeom prst="rect">
            <a:avLst/>
          </a:prstGeom>
        </p:spPr>
      </p:pic>
      <p:sp>
        <p:nvSpPr>
          <p:cNvPr id="15" name="TextBox 14">
            <a:extLst>
              <a:ext uri="{FF2B5EF4-FFF2-40B4-BE49-F238E27FC236}">
                <a16:creationId xmlns:a16="http://schemas.microsoft.com/office/drawing/2014/main" id="{0CA149F4-955F-470D-8ADC-FD8D0B09E236}"/>
              </a:ext>
            </a:extLst>
          </p:cNvPr>
          <p:cNvSpPr txBox="1"/>
          <p:nvPr/>
        </p:nvSpPr>
        <p:spPr>
          <a:xfrm>
            <a:off x="6283569" y="3001108"/>
            <a:ext cx="3833964" cy="3416320"/>
          </a:xfrm>
          <a:prstGeom prst="rect">
            <a:avLst/>
          </a:prstGeom>
          <a:noFill/>
        </p:spPr>
        <p:txBody>
          <a:bodyPr wrap="square" rtlCol="0">
            <a:spAutoFit/>
          </a:bodyPr>
          <a:lstStyle/>
          <a:p>
            <a:r>
              <a:rPr lang="en-GB" sz="3600" dirty="0"/>
              <a:t> T   0</a:t>
            </a:r>
          </a:p>
          <a:p>
            <a:pPr marL="342900" indent="-342900">
              <a:buAutoNum type="arabicPlain"/>
            </a:pPr>
            <a:r>
              <a:rPr lang="en-GB" sz="3600" dirty="0"/>
              <a:t>   3</a:t>
            </a:r>
          </a:p>
          <a:p>
            <a:r>
              <a:rPr lang="en-GB" sz="3600" u="sng" dirty="0"/>
              <a:t>1     6</a:t>
            </a:r>
          </a:p>
          <a:p>
            <a:r>
              <a:rPr lang="en-GB" sz="3600" dirty="0"/>
              <a:t>0    9</a:t>
            </a:r>
          </a:p>
          <a:p>
            <a:r>
              <a:rPr lang="en-GB" sz="3600" u="sng" dirty="0"/>
              <a:t>2     0</a:t>
            </a:r>
          </a:p>
          <a:p>
            <a:r>
              <a:rPr lang="en-GB" sz="3600" u="sng" dirty="0"/>
              <a:t>2     9</a:t>
            </a:r>
          </a:p>
        </p:txBody>
      </p:sp>
      <p:sp>
        <p:nvSpPr>
          <p:cNvPr id="16" name="TextBox 15">
            <a:extLst>
              <a:ext uri="{FF2B5EF4-FFF2-40B4-BE49-F238E27FC236}">
                <a16:creationId xmlns:a16="http://schemas.microsoft.com/office/drawing/2014/main" id="{5246F71C-06AA-4F35-B79B-795FB09BA9E3}"/>
              </a:ext>
            </a:extLst>
          </p:cNvPr>
          <p:cNvSpPr txBox="1"/>
          <p:nvPr/>
        </p:nvSpPr>
        <p:spPr>
          <a:xfrm>
            <a:off x="5533292" y="3892063"/>
            <a:ext cx="414424" cy="584775"/>
          </a:xfrm>
          <a:prstGeom prst="rect">
            <a:avLst/>
          </a:prstGeom>
          <a:noFill/>
        </p:spPr>
        <p:txBody>
          <a:bodyPr wrap="square" rtlCol="0">
            <a:spAutoFit/>
          </a:bodyPr>
          <a:lstStyle/>
          <a:p>
            <a:r>
              <a:rPr lang="en-GB" sz="3200" dirty="0"/>
              <a:t>+</a:t>
            </a:r>
          </a:p>
        </p:txBody>
      </p:sp>
      <p:sp>
        <p:nvSpPr>
          <p:cNvPr id="17" name="TextBox 16">
            <a:extLst>
              <a:ext uri="{FF2B5EF4-FFF2-40B4-BE49-F238E27FC236}">
                <a16:creationId xmlns:a16="http://schemas.microsoft.com/office/drawing/2014/main" id="{C1963BC6-CB8F-41FF-9BF7-A7F75A67B4BF}"/>
              </a:ext>
            </a:extLst>
          </p:cNvPr>
          <p:cNvSpPr txBox="1"/>
          <p:nvPr/>
        </p:nvSpPr>
        <p:spPr>
          <a:xfrm>
            <a:off x="2074224" y="5742758"/>
            <a:ext cx="397866" cy="646331"/>
          </a:xfrm>
          <a:prstGeom prst="rect">
            <a:avLst/>
          </a:prstGeom>
          <a:noFill/>
        </p:spPr>
        <p:txBody>
          <a:bodyPr wrap="none" rtlCol="0">
            <a:spAutoFit/>
          </a:bodyPr>
          <a:lstStyle/>
          <a:p>
            <a:r>
              <a:rPr lang="en-GB" sz="3600" dirty="0"/>
              <a:t>2</a:t>
            </a:r>
          </a:p>
        </p:txBody>
      </p:sp>
      <p:sp>
        <p:nvSpPr>
          <p:cNvPr id="18" name="TextBox 17">
            <a:extLst>
              <a:ext uri="{FF2B5EF4-FFF2-40B4-BE49-F238E27FC236}">
                <a16:creationId xmlns:a16="http://schemas.microsoft.com/office/drawing/2014/main" id="{B59131B8-D6F8-4094-806A-71D33685946F}"/>
              </a:ext>
            </a:extLst>
          </p:cNvPr>
          <p:cNvSpPr txBox="1"/>
          <p:nvPr/>
        </p:nvSpPr>
        <p:spPr>
          <a:xfrm>
            <a:off x="3715421" y="5852545"/>
            <a:ext cx="768948" cy="461665"/>
          </a:xfrm>
          <a:prstGeom prst="rect">
            <a:avLst/>
          </a:prstGeom>
          <a:noFill/>
        </p:spPr>
        <p:txBody>
          <a:bodyPr wrap="square" rtlCol="0">
            <a:spAutoFit/>
          </a:bodyPr>
          <a:lstStyle/>
          <a:p>
            <a:r>
              <a:rPr lang="en-GB" sz="2400" dirty="0"/>
              <a:t>9</a:t>
            </a:r>
          </a:p>
        </p:txBody>
      </p:sp>
    </p:spTree>
    <p:extLst>
      <p:ext uri="{BB962C8B-B14F-4D97-AF65-F5344CB8AC3E}">
        <p14:creationId xmlns:p14="http://schemas.microsoft.com/office/powerpoint/2010/main" val="594262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3200" dirty="0">
                <a:solidFill>
                  <a:schemeClr val="tx1"/>
                </a:solidFill>
              </a:rPr>
              <a:t>In 2J there are 13 boys and 16 girls. How many children are there altogether?</a:t>
            </a:r>
            <a:br>
              <a:rPr lang="en-GB" sz="3200" dirty="0">
                <a:solidFill>
                  <a:schemeClr val="tx1"/>
                </a:solidFill>
              </a:rPr>
            </a:br>
            <a:endParaRPr lang="en-GB" sz="3200" dirty="0">
              <a:solidFill>
                <a:schemeClr val="tx1"/>
              </a:solidFill>
            </a:endParaRPr>
          </a:p>
        </p:txBody>
      </p:sp>
      <p:pic>
        <p:nvPicPr>
          <p:cNvPr id="3" name="Picture 2">
            <a:extLst>
              <a:ext uri="{FF2B5EF4-FFF2-40B4-BE49-F238E27FC236}">
                <a16:creationId xmlns:a16="http://schemas.microsoft.com/office/drawing/2014/main" id="{A42FC1AE-E8AF-4E92-91EF-48AFDDD8CFD3}"/>
              </a:ext>
            </a:extLst>
          </p:cNvPr>
          <p:cNvPicPr>
            <a:picLocks noChangeAspect="1"/>
          </p:cNvPicPr>
          <p:nvPr/>
        </p:nvPicPr>
        <p:blipFill>
          <a:blip r:embed="rId2"/>
          <a:stretch>
            <a:fillRect/>
          </a:stretch>
        </p:blipFill>
        <p:spPr>
          <a:xfrm>
            <a:off x="854896" y="2368301"/>
            <a:ext cx="2919935" cy="3905725"/>
          </a:xfrm>
          <a:prstGeom prst="rect">
            <a:avLst/>
          </a:prstGeom>
        </p:spPr>
      </p:pic>
      <p:sp>
        <p:nvSpPr>
          <p:cNvPr id="4" name="Rectangle 3">
            <a:extLst>
              <a:ext uri="{FF2B5EF4-FFF2-40B4-BE49-F238E27FC236}">
                <a16:creationId xmlns:a16="http://schemas.microsoft.com/office/drawing/2014/main" id="{42C91DBC-09F4-489B-9B4D-00A38A9319FD}"/>
              </a:ext>
            </a:extLst>
          </p:cNvPr>
          <p:cNvSpPr/>
          <p:nvPr/>
        </p:nvSpPr>
        <p:spPr>
          <a:xfrm>
            <a:off x="5791200" y="3118338"/>
            <a:ext cx="4478215" cy="185224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a:extLst>
              <a:ext uri="{FF2B5EF4-FFF2-40B4-BE49-F238E27FC236}">
                <a16:creationId xmlns:a16="http://schemas.microsoft.com/office/drawing/2014/main" id="{E0AC4614-51B9-4284-B4C1-FFB2DBD13C35}"/>
              </a:ext>
            </a:extLst>
          </p:cNvPr>
          <p:cNvCxnSpPr>
            <a:stCxn id="4" idx="1"/>
            <a:endCxn id="4" idx="3"/>
          </p:cNvCxnSpPr>
          <p:nvPr/>
        </p:nvCxnSpPr>
        <p:spPr>
          <a:xfrm>
            <a:off x="5791200" y="4044462"/>
            <a:ext cx="447821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A6E79335-C5CD-469C-8BF1-CB0DFF1ABF5A}"/>
              </a:ext>
            </a:extLst>
          </p:cNvPr>
          <p:cNvCxnSpPr>
            <a:cxnSpLocks/>
          </p:cNvCxnSpPr>
          <p:nvPr/>
        </p:nvCxnSpPr>
        <p:spPr>
          <a:xfrm flipH="1">
            <a:off x="8135815" y="4044462"/>
            <a:ext cx="1" cy="926122"/>
          </a:xfrm>
          <a:prstGeom prst="line">
            <a:avLst/>
          </a:prstGeom>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22E1653B-9703-43CB-AABA-46AABDB15A7E}"/>
              </a:ext>
            </a:extLst>
          </p:cNvPr>
          <p:cNvSpPr txBox="1"/>
          <p:nvPr/>
        </p:nvSpPr>
        <p:spPr>
          <a:xfrm>
            <a:off x="7807569" y="3177643"/>
            <a:ext cx="1711570" cy="584775"/>
          </a:xfrm>
          <a:prstGeom prst="rect">
            <a:avLst/>
          </a:prstGeom>
          <a:noFill/>
        </p:spPr>
        <p:txBody>
          <a:bodyPr wrap="square" rtlCol="0">
            <a:spAutoFit/>
          </a:bodyPr>
          <a:lstStyle/>
          <a:p>
            <a:r>
              <a:rPr lang="en-GB" sz="3200" dirty="0"/>
              <a:t>29</a:t>
            </a:r>
          </a:p>
        </p:txBody>
      </p:sp>
      <p:sp>
        <p:nvSpPr>
          <p:cNvPr id="12" name="TextBox 11">
            <a:extLst>
              <a:ext uri="{FF2B5EF4-FFF2-40B4-BE49-F238E27FC236}">
                <a16:creationId xmlns:a16="http://schemas.microsoft.com/office/drawing/2014/main" id="{D412D111-3DB1-48B2-8B69-E1F70F1559FF}"/>
              </a:ext>
            </a:extLst>
          </p:cNvPr>
          <p:cNvSpPr txBox="1"/>
          <p:nvPr/>
        </p:nvSpPr>
        <p:spPr>
          <a:xfrm>
            <a:off x="8768862" y="4234445"/>
            <a:ext cx="1711570" cy="584775"/>
          </a:xfrm>
          <a:prstGeom prst="rect">
            <a:avLst/>
          </a:prstGeom>
          <a:noFill/>
        </p:spPr>
        <p:txBody>
          <a:bodyPr wrap="square" rtlCol="0">
            <a:spAutoFit/>
          </a:bodyPr>
          <a:lstStyle/>
          <a:p>
            <a:r>
              <a:rPr lang="en-GB" sz="3200" dirty="0"/>
              <a:t>13</a:t>
            </a:r>
          </a:p>
        </p:txBody>
      </p:sp>
      <p:sp>
        <p:nvSpPr>
          <p:cNvPr id="14" name="TextBox 13">
            <a:extLst>
              <a:ext uri="{FF2B5EF4-FFF2-40B4-BE49-F238E27FC236}">
                <a16:creationId xmlns:a16="http://schemas.microsoft.com/office/drawing/2014/main" id="{48CFEC56-134E-4CE0-A7F7-AFB4C56CE304}"/>
              </a:ext>
            </a:extLst>
          </p:cNvPr>
          <p:cNvSpPr txBox="1"/>
          <p:nvPr/>
        </p:nvSpPr>
        <p:spPr>
          <a:xfrm>
            <a:off x="6471138" y="4321163"/>
            <a:ext cx="1031629" cy="523220"/>
          </a:xfrm>
          <a:prstGeom prst="rect">
            <a:avLst/>
          </a:prstGeom>
          <a:noFill/>
        </p:spPr>
        <p:txBody>
          <a:bodyPr wrap="square" rtlCol="0">
            <a:spAutoFit/>
          </a:bodyPr>
          <a:lstStyle/>
          <a:p>
            <a:r>
              <a:rPr lang="en-GB" sz="2800" dirty="0"/>
              <a:t>16</a:t>
            </a:r>
          </a:p>
        </p:txBody>
      </p:sp>
    </p:spTree>
    <p:extLst>
      <p:ext uri="{BB962C8B-B14F-4D97-AF65-F5344CB8AC3E}">
        <p14:creationId xmlns:p14="http://schemas.microsoft.com/office/powerpoint/2010/main" val="2798211646"/>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01DF7-50AB-4F49-B42E-8D46054C737D}"/>
              </a:ext>
            </a:extLst>
          </p:cNvPr>
          <p:cNvSpPr>
            <a:spLocks noGrp="1"/>
          </p:cNvSpPr>
          <p:nvPr>
            <p:ph type="title"/>
          </p:nvPr>
        </p:nvSpPr>
        <p:spPr/>
        <p:txBody>
          <a:bodyPr>
            <a:normAutofit fontScale="90000"/>
          </a:bodyPr>
          <a:lstStyle/>
          <a:p>
            <a:r>
              <a:rPr lang="en-GB" dirty="0">
                <a:solidFill>
                  <a:schemeClr val="tx1"/>
                </a:solidFill>
              </a:rPr>
              <a:t>In 2s there are 17 boys and 16 girls. How many children are there altogether?</a:t>
            </a:r>
            <a:endParaRPr lang="en-GB" dirty="0"/>
          </a:p>
        </p:txBody>
      </p:sp>
      <p:pic>
        <p:nvPicPr>
          <p:cNvPr id="3" name="Picture 2">
            <a:extLst>
              <a:ext uri="{FF2B5EF4-FFF2-40B4-BE49-F238E27FC236}">
                <a16:creationId xmlns:a16="http://schemas.microsoft.com/office/drawing/2014/main" id="{07E262B2-08D1-4A57-B10A-5852060C6181}"/>
              </a:ext>
            </a:extLst>
          </p:cNvPr>
          <p:cNvPicPr>
            <a:picLocks noChangeAspect="1"/>
          </p:cNvPicPr>
          <p:nvPr/>
        </p:nvPicPr>
        <p:blipFill>
          <a:blip r:embed="rId2"/>
          <a:stretch>
            <a:fillRect/>
          </a:stretch>
        </p:blipFill>
        <p:spPr>
          <a:xfrm>
            <a:off x="1420730" y="1654928"/>
            <a:ext cx="3295650" cy="4762500"/>
          </a:xfrm>
          <a:prstGeom prst="rect">
            <a:avLst/>
          </a:prstGeom>
        </p:spPr>
      </p:pic>
      <p:pic>
        <p:nvPicPr>
          <p:cNvPr id="4" name="Picture 3">
            <a:extLst>
              <a:ext uri="{FF2B5EF4-FFF2-40B4-BE49-F238E27FC236}">
                <a16:creationId xmlns:a16="http://schemas.microsoft.com/office/drawing/2014/main" id="{F2F00F4D-BBC5-4D71-B711-C1F0BB1938A6}"/>
              </a:ext>
            </a:extLst>
          </p:cNvPr>
          <p:cNvPicPr>
            <a:picLocks noChangeAspect="1"/>
          </p:cNvPicPr>
          <p:nvPr/>
        </p:nvPicPr>
        <p:blipFill>
          <a:blip r:embed="rId3"/>
          <a:stretch>
            <a:fillRect/>
          </a:stretch>
        </p:blipFill>
        <p:spPr>
          <a:xfrm>
            <a:off x="2074224" y="2339747"/>
            <a:ext cx="183139" cy="1552316"/>
          </a:xfrm>
          <a:prstGeom prst="rect">
            <a:avLst/>
          </a:prstGeom>
        </p:spPr>
      </p:pic>
      <p:pic>
        <p:nvPicPr>
          <p:cNvPr id="5" name="Picture 4">
            <a:extLst>
              <a:ext uri="{FF2B5EF4-FFF2-40B4-BE49-F238E27FC236}">
                <a16:creationId xmlns:a16="http://schemas.microsoft.com/office/drawing/2014/main" id="{CF68C9FE-BC97-4E1A-97B2-301EDE482447}"/>
              </a:ext>
            </a:extLst>
          </p:cNvPr>
          <p:cNvPicPr>
            <a:picLocks noChangeAspect="1"/>
          </p:cNvPicPr>
          <p:nvPr/>
        </p:nvPicPr>
        <p:blipFill>
          <a:blip r:embed="rId4"/>
          <a:stretch>
            <a:fillRect/>
          </a:stretch>
        </p:blipFill>
        <p:spPr>
          <a:xfrm>
            <a:off x="2074467" y="4138422"/>
            <a:ext cx="182896" cy="1548518"/>
          </a:xfrm>
          <a:prstGeom prst="rect">
            <a:avLst/>
          </a:prstGeom>
        </p:spPr>
      </p:pic>
      <p:pic>
        <p:nvPicPr>
          <p:cNvPr id="9" name="Picture 8">
            <a:extLst>
              <a:ext uri="{FF2B5EF4-FFF2-40B4-BE49-F238E27FC236}">
                <a16:creationId xmlns:a16="http://schemas.microsoft.com/office/drawing/2014/main" id="{107A0EED-FA30-49C4-B587-42FBE5C6F19B}"/>
              </a:ext>
            </a:extLst>
          </p:cNvPr>
          <p:cNvPicPr>
            <a:picLocks noChangeAspect="1"/>
          </p:cNvPicPr>
          <p:nvPr/>
        </p:nvPicPr>
        <p:blipFill>
          <a:blip r:embed="rId5"/>
          <a:stretch>
            <a:fillRect/>
          </a:stretch>
        </p:blipFill>
        <p:spPr>
          <a:xfrm>
            <a:off x="4061903" y="4049143"/>
            <a:ext cx="164124" cy="164124"/>
          </a:xfrm>
          <a:prstGeom prst="rect">
            <a:avLst/>
          </a:prstGeom>
        </p:spPr>
      </p:pic>
      <p:pic>
        <p:nvPicPr>
          <p:cNvPr id="10" name="Picture 9">
            <a:extLst>
              <a:ext uri="{FF2B5EF4-FFF2-40B4-BE49-F238E27FC236}">
                <a16:creationId xmlns:a16="http://schemas.microsoft.com/office/drawing/2014/main" id="{7F61F5EC-8E54-482B-94FD-1B870DBF5FF9}"/>
              </a:ext>
            </a:extLst>
          </p:cNvPr>
          <p:cNvPicPr>
            <a:picLocks noChangeAspect="1"/>
          </p:cNvPicPr>
          <p:nvPr/>
        </p:nvPicPr>
        <p:blipFill>
          <a:blip r:embed="rId5"/>
          <a:stretch>
            <a:fillRect/>
          </a:stretch>
        </p:blipFill>
        <p:spPr>
          <a:xfrm>
            <a:off x="3735344" y="4068513"/>
            <a:ext cx="164124" cy="164124"/>
          </a:xfrm>
          <a:prstGeom prst="rect">
            <a:avLst/>
          </a:prstGeom>
        </p:spPr>
      </p:pic>
      <p:pic>
        <p:nvPicPr>
          <p:cNvPr id="11" name="Picture 10">
            <a:extLst>
              <a:ext uri="{FF2B5EF4-FFF2-40B4-BE49-F238E27FC236}">
                <a16:creationId xmlns:a16="http://schemas.microsoft.com/office/drawing/2014/main" id="{2917BDC1-3EEE-4498-AD4C-E33DB477CEB4}"/>
              </a:ext>
            </a:extLst>
          </p:cNvPr>
          <p:cNvPicPr>
            <a:picLocks noChangeAspect="1"/>
          </p:cNvPicPr>
          <p:nvPr/>
        </p:nvPicPr>
        <p:blipFill>
          <a:blip r:embed="rId5"/>
          <a:stretch>
            <a:fillRect/>
          </a:stretch>
        </p:blipFill>
        <p:spPr>
          <a:xfrm>
            <a:off x="4348100" y="4049143"/>
            <a:ext cx="164124" cy="164124"/>
          </a:xfrm>
          <a:prstGeom prst="rect">
            <a:avLst/>
          </a:prstGeom>
        </p:spPr>
      </p:pic>
      <p:pic>
        <p:nvPicPr>
          <p:cNvPr id="12" name="Picture 11">
            <a:extLst>
              <a:ext uri="{FF2B5EF4-FFF2-40B4-BE49-F238E27FC236}">
                <a16:creationId xmlns:a16="http://schemas.microsoft.com/office/drawing/2014/main" id="{2E963F71-1CBD-4B6A-B1F9-2EC6289111D9}"/>
              </a:ext>
            </a:extLst>
          </p:cNvPr>
          <p:cNvPicPr>
            <a:picLocks noChangeAspect="1"/>
          </p:cNvPicPr>
          <p:nvPr/>
        </p:nvPicPr>
        <p:blipFill>
          <a:blip r:embed="rId5"/>
          <a:stretch>
            <a:fillRect/>
          </a:stretch>
        </p:blipFill>
        <p:spPr>
          <a:xfrm>
            <a:off x="3471807" y="4073369"/>
            <a:ext cx="164124" cy="164124"/>
          </a:xfrm>
          <a:prstGeom prst="rect">
            <a:avLst/>
          </a:prstGeom>
        </p:spPr>
      </p:pic>
      <p:pic>
        <p:nvPicPr>
          <p:cNvPr id="13" name="Picture 12">
            <a:extLst>
              <a:ext uri="{FF2B5EF4-FFF2-40B4-BE49-F238E27FC236}">
                <a16:creationId xmlns:a16="http://schemas.microsoft.com/office/drawing/2014/main" id="{A96F1AE7-3994-4DEE-AEA2-D00DD94AA68F}"/>
              </a:ext>
            </a:extLst>
          </p:cNvPr>
          <p:cNvPicPr>
            <a:picLocks noChangeAspect="1"/>
          </p:cNvPicPr>
          <p:nvPr/>
        </p:nvPicPr>
        <p:blipFill>
          <a:blip r:embed="rId5"/>
          <a:stretch>
            <a:fillRect/>
          </a:stretch>
        </p:blipFill>
        <p:spPr>
          <a:xfrm>
            <a:off x="3174828" y="4073369"/>
            <a:ext cx="164124" cy="164124"/>
          </a:xfrm>
          <a:prstGeom prst="rect">
            <a:avLst/>
          </a:prstGeom>
        </p:spPr>
      </p:pic>
      <p:pic>
        <p:nvPicPr>
          <p:cNvPr id="14" name="Picture 13">
            <a:extLst>
              <a:ext uri="{FF2B5EF4-FFF2-40B4-BE49-F238E27FC236}">
                <a16:creationId xmlns:a16="http://schemas.microsoft.com/office/drawing/2014/main" id="{F73046EC-E107-435A-986D-22BFCE11CFB2}"/>
              </a:ext>
            </a:extLst>
          </p:cNvPr>
          <p:cNvPicPr>
            <a:picLocks noChangeAspect="1"/>
          </p:cNvPicPr>
          <p:nvPr/>
        </p:nvPicPr>
        <p:blipFill>
          <a:blip r:embed="rId5"/>
          <a:stretch>
            <a:fillRect/>
          </a:stretch>
        </p:blipFill>
        <p:spPr>
          <a:xfrm>
            <a:off x="3160980" y="4418207"/>
            <a:ext cx="164124" cy="164124"/>
          </a:xfrm>
          <a:prstGeom prst="rect">
            <a:avLst/>
          </a:prstGeom>
        </p:spPr>
      </p:pic>
      <p:sp>
        <p:nvSpPr>
          <p:cNvPr id="15" name="TextBox 14">
            <a:extLst>
              <a:ext uri="{FF2B5EF4-FFF2-40B4-BE49-F238E27FC236}">
                <a16:creationId xmlns:a16="http://schemas.microsoft.com/office/drawing/2014/main" id="{0CA149F4-955F-470D-8ADC-FD8D0B09E236}"/>
              </a:ext>
            </a:extLst>
          </p:cNvPr>
          <p:cNvSpPr txBox="1"/>
          <p:nvPr/>
        </p:nvSpPr>
        <p:spPr>
          <a:xfrm>
            <a:off x="6283569" y="3023410"/>
            <a:ext cx="3833964" cy="3416320"/>
          </a:xfrm>
          <a:prstGeom prst="rect">
            <a:avLst/>
          </a:prstGeom>
          <a:noFill/>
        </p:spPr>
        <p:txBody>
          <a:bodyPr wrap="square" rtlCol="0">
            <a:spAutoFit/>
          </a:bodyPr>
          <a:lstStyle/>
          <a:p>
            <a:r>
              <a:rPr lang="en-GB" sz="3600" dirty="0"/>
              <a:t> T   0</a:t>
            </a:r>
          </a:p>
          <a:p>
            <a:pPr marL="342900" indent="-342900">
              <a:buAutoNum type="arabicPlain"/>
            </a:pPr>
            <a:r>
              <a:rPr lang="en-GB" sz="3600" dirty="0"/>
              <a:t>   7</a:t>
            </a:r>
          </a:p>
          <a:p>
            <a:r>
              <a:rPr lang="en-GB" sz="3600" u="sng" dirty="0"/>
              <a:t>1     6</a:t>
            </a:r>
          </a:p>
          <a:p>
            <a:r>
              <a:rPr lang="en-GB" sz="3600" dirty="0"/>
              <a:t>1     3</a:t>
            </a:r>
          </a:p>
          <a:p>
            <a:r>
              <a:rPr lang="en-GB" sz="3600" u="sng" dirty="0"/>
              <a:t>2     0</a:t>
            </a:r>
          </a:p>
          <a:p>
            <a:r>
              <a:rPr lang="en-GB" sz="3600" u="sng" dirty="0"/>
              <a:t>3     3</a:t>
            </a:r>
          </a:p>
        </p:txBody>
      </p:sp>
      <p:sp>
        <p:nvSpPr>
          <p:cNvPr id="16" name="TextBox 15">
            <a:extLst>
              <a:ext uri="{FF2B5EF4-FFF2-40B4-BE49-F238E27FC236}">
                <a16:creationId xmlns:a16="http://schemas.microsoft.com/office/drawing/2014/main" id="{5246F71C-06AA-4F35-B79B-795FB09BA9E3}"/>
              </a:ext>
            </a:extLst>
          </p:cNvPr>
          <p:cNvSpPr txBox="1"/>
          <p:nvPr/>
        </p:nvSpPr>
        <p:spPr>
          <a:xfrm>
            <a:off x="5533292" y="3892063"/>
            <a:ext cx="414424" cy="584775"/>
          </a:xfrm>
          <a:prstGeom prst="rect">
            <a:avLst/>
          </a:prstGeom>
          <a:noFill/>
        </p:spPr>
        <p:txBody>
          <a:bodyPr wrap="square" rtlCol="0">
            <a:spAutoFit/>
          </a:bodyPr>
          <a:lstStyle/>
          <a:p>
            <a:r>
              <a:rPr lang="en-GB" sz="3200" dirty="0"/>
              <a:t>+</a:t>
            </a:r>
          </a:p>
        </p:txBody>
      </p:sp>
      <p:pic>
        <p:nvPicPr>
          <p:cNvPr id="17" name="Picture 16">
            <a:extLst>
              <a:ext uri="{FF2B5EF4-FFF2-40B4-BE49-F238E27FC236}">
                <a16:creationId xmlns:a16="http://schemas.microsoft.com/office/drawing/2014/main" id="{4F1D7339-EBC0-4F0F-8A78-A2158D26A7A3}"/>
              </a:ext>
            </a:extLst>
          </p:cNvPr>
          <p:cNvPicPr>
            <a:picLocks noChangeAspect="1"/>
          </p:cNvPicPr>
          <p:nvPr/>
        </p:nvPicPr>
        <p:blipFill>
          <a:blip r:embed="rId6"/>
          <a:stretch>
            <a:fillRect/>
          </a:stretch>
        </p:blipFill>
        <p:spPr>
          <a:xfrm>
            <a:off x="3501544" y="2320997"/>
            <a:ext cx="164606" cy="164606"/>
          </a:xfrm>
          <a:prstGeom prst="rect">
            <a:avLst/>
          </a:prstGeom>
        </p:spPr>
      </p:pic>
      <p:pic>
        <p:nvPicPr>
          <p:cNvPr id="18" name="Picture 17">
            <a:extLst>
              <a:ext uri="{FF2B5EF4-FFF2-40B4-BE49-F238E27FC236}">
                <a16:creationId xmlns:a16="http://schemas.microsoft.com/office/drawing/2014/main" id="{F7623925-887A-421C-B66A-ADEB89FFDA2B}"/>
              </a:ext>
            </a:extLst>
          </p:cNvPr>
          <p:cNvPicPr>
            <a:picLocks noChangeAspect="1"/>
          </p:cNvPicPr>
          <p:nvPr/>
        </p:nvPicPr>
        <p:blipFill>
          <a:blip r:embed="rId6"/>
          <a:stretch>
            <a:fillRect/>
          </a:stretch>
        </p:blipFill>
        <p:spPr>
          <a:xfrm>
            <a:off x="3204083" y="2304270"/>
            <a:ext cx="164606" cy="164606"/>
          </a:xfrm>
          <a:prstGeom prst="rect">
            <a:avLst/>
          </a:prstGeom>
        </p:spPr>
      </p:pic>
      <p:pic>
        <p:nvPicPr>
          <p:cNvPr id="19" name="Picture 18">
            <a:extLst>
              <a:ext uri="{FF2B5EF4-FFF2-40B4-BE49-F238E27FC236}">
                <a16:creationId xmlns:a16="http://schemas.microsoft.com/office/drawing/2014/main" id="{78DA33F9-4444-4683-8E09-4AF98AA7B570}"/>
              </a:ext>
            </a:extLst>
          </p:cNvPr>
          <p:cNvPicPr>
            <a:picLocks noChangeAspect="1"/>
          </p:cNvPicPr>
          <p:nvPr/>
        </p:nvPicPr>
        <p:blipFill>
          <a:blip r:embed="rId6"/>
          <a:stretch>
            <a:fillRect/>
          </a:stretch>
        </p:blipFill>
        <p:spPr>
          <a:xfrm>
            <a:off x="3735344" y="2313563"/>
            <a:ext cx="164606" cy="164606"/>
          </a:xfrm>
          <a:prstGeom prst="rect">
            <a:avLst/>
          </a:prstGeom>
        </p:spPr>
      </p:pic>
      <p:pic>
        <p:nvPicPr>
          <p:cNvPr id="20" name="Picture 19">
            <a:extLst>
              <a:ext uri="{FF2B5EF4-FFF2-40B4-BE49-F238E27FC236}">
                <a16:creationId xmlns:a16="http://schemas.microsoft.com/office/drawing/2014/main" id="{BEFA6C13-F459-4590-9393-CA02C23CF7F8}"/>
              </a:ext>
            </a:extLst>
          </p:cNvPr>
          <p:cNvPicPr>
            <a:picLocks noChangeAspect="1"/>
          </p:cNvPicPr>
          <p:nvPr/>
        </p:nvPicPr>
        <p:blipFill>
          <a:blip r:embed="rId6"/>
          <a:stretch>
            <a:fillRect/>
          </a:stretch>
        </p:blipFill>
        <p:spPr>
          <a:xfrm flipH="1" flipV="1">
            <a:off x="4025770" y="2289125"/>
            <a:ext cx="179751" cy="179751"/>
          </a:xfrm>
          <a:prstGeom prst="rect">
            <a:avLst/>
          </a:prstGeom>
        </p:spPr>
      </p:pic>
      <p:pic>
        <p:nvPicPr>
          <p:cNvPr id="21" name="Picture 20">
            <a:extLst>
              <a:ext uri="{FF2B5EF4-FFF2-40B4-BE49-F238E27FC236}">
                <a16:creationId xmlns:a16="http://schemas.microsoft.com/office/drawing/2014/main" id="{D84299E8-9DCB-4C04-8668-07C5DACAEBC2}"/>
              </a:ext>
            </a:extLst>
          </p:cNvPr>
          <p:cNvPicPr>
            <a:picLocks noChangeAspect="1"/>
          </p:cNvPicPr>
          <p:nvPr/>
        </p:nvPicPr>
        <p:blipFill>
          <a:blip r:embed="rId6"/>
          <a:stretch>
            <a:fillRect/>
          </a:stretch>
        </p:blipFill>
        <p:spPr>
          <a:xfrm>
            <a:off x="4347618" y="2320997"/>
            <a:ext cx="164606" cy="164606"/>
          </a:xfrm>
          <a:prstGeom prst="rect">
            <a:avLst/>
          </a:prstGeom>
        </p:spPr>
      </p:pic>
      <p:pic>
        <p:nvPicPr>
          <p:cNvPr id="22" name="Picture 21">
            <a:extLst>
              <a:ext uri="{FF2B5EF4-FFF2-40B4-BE49-F238E27FC236}">
                <a16:creationId xmlns:a16="http://schemas.microsoft.com/office/drawing/2014/main" id="{DF9B1D3F-CA64-46B1-84A2-0BF18DE56E35}"/>
              </a:ext>
            </a:extLst>
          </p:cNvPr>
          <p:cNvPicPr>
            <a:picLocks noChangeAspect="1"/>
          </p:cNvPicPr>
          <p:nvPr/>
        </p:nvPicPr>
        <p:blipFill>
          <a:blip r:embed="rId6"/>
          <a:stretch>
            <a:fillRect/>
          </a:stretch>
        </p:blipFill>
        <p:spPr>
          <a:xfrm>
            <a:off x="3204083" y="2589449"/>
            <a:ext cx="164606" cy="164606"/>
          </a:xfrm>
          <a:prstGeom prst="rect">
            <a:avLst/>
          </a:prstGeom>
        </p:spPr>
      </p:pic>
      <p:pic>
        <p:nvPicPr>
          <p:cNvPr id="23" name="Picture 22">
            <a:extLst>
              <a:ext uri="{FF2B5EF4-FFF2-40B4-BE49-F238E27FC236}">
                <a16:creationId xmlns:a16="http://schemas.microsoft.com/office/drawing/2014/main" id="{A3BD44F8-EF16-4D10-86FA-797AB79BAC62}"/>
              </a:ext>
            </a:extLst>
          </p:cNvPr>
          <p:cNvPicPr>
            <a:picLocks noChangeAspect="1"/>
          </p:cNvPicPr>
          <p:nvPr/>
        </p:nvPicPr>
        <p:blipFill>
          <a:blip r:embed="rId6"/>
          <a:stretch>
            <a:fillRect/>
          </a:stretch>
        </p:blipFill>
        <p:spPr>
          <a:xfrm>
            <a:off x="3501544" y="2589449"/>
            <a:ext cx="164606" cy="164606"/>
          </a:xfrm>
          <a:prstGeom prst="rect">
            <a:avLst/>
          </a:prstGeom>
        </p:spPr>
      </p:pic>
      <p:sp>
        <p:nvSpPr>
          <p:cNvPr id="24" name="TextBox 23">
            <a:extLst>
              <a:ext uri="{FF2B5EF4-FFF2-40B4-BE49-F238E27FC236}">
                <a16:creationId xmlns:a16="http://schemas.microsoft.com/office/drawing/2014/main" id="{B0EED838-302E-4020-9919-782AC66AC2C0}"/>
              </a:ext>
            </a:extLst>
          </p:cNvPr>
          <p:cNvSpPr txBox="1"/>
          <p:nvPr/>
        </p:nvSpPr>
        <p:spPr>
          <a:xfrm>
            <a:off x="8288953" y="3115905"/>
            <a:ext cx="3627916" cy="2677656"/>
          </a:xfrm>
          <a:prstGeom prst="rect">
            <a:avLst/>
          </a:prstGeom>
          <a:noFill/>
        </p:spPr>
        <p:txBody>
          <a:bodyPr wrap="none" rtlCol="0">
            <a:spAutoFit/>
          </a:bodyPr>
          <a:lstStyle/>
          <a:p>
            <a:r>
              <a:rPr lang="en-GB" sz="2800" dirty="0">
                <a:solidFill>
                  <a:srgbClr val="FF0000"/>
                </a:solidFill>
              </a:rPr>
              <a:t>Addition </a:t>
            </a:r>
          </a:p>
          <a:p>
            <a:r>
              <a:rPr lang="en-GB" sz="2800" dirty="0">
                <a:solidFill>
                  <a:srgbClr val="FF0000"/>
                </a:solidFill>
              </a:rPr>
              <a:t>With</a:t>
            </a:r>
          </a:p>
          <a:p>
            <a:r>
              <a:rPr lang="en-GB" sz="2800" dirty="0">
                <a:solidFill>
                  <a:srgbClr val="FF0000"/>
                </a:solidFill>
              </a:rPr>
              <a:t> regrouping</a:t>
            </a:r>
          </a:p>
          <a:p>
            <a:endParaRPr lang="en-GB" sz="2800" dirty="0">
              <a:solidFill>
                <a:srgbClr val="FF0000"/>
              </a:solidFill>
            </a:endParaRPr>
          </a:p>
          <a:p>
            <a:r>
              <a:rPr lang="en-GB" sz="2800" dirty="0">
                <a:solidFill>
                  <a:srgbClr val="FF0000"/>
                </a:solidFill>
              </a:rPr>
              <a:t>How could we put in a </a:t>
            </a:r>
          </a:p>
          <a:p>
            <a:r>
              <a:rPr lang="en-GB" sz="2800" dirty="0">
                <a:solidFill>
                  <a:srgbClr val="FF0000"/>
                </a:solidFill>
              </a:rPr>
              <a:t>part whole model?</a:t>
            </a:r>
          </a:p>
        </p:txBody>
      </p:sp>
    </p:spTree>
    <p:extLst>
      <p:ext uri="{BB962C8B-B14F-4D97-AF65-F5344CB8AC3E}">
        <p14:creationId xmlns:p14="http://schemas.microsoft.com/office/powerpoint/2010/main" val="280411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57D5A-2D17-4994-A860-79A0D8AF45E6}"/>
              </a:ext>
            </a:extLst>
          </p:cNvPr>
          <p:cNvSpPr>
            <a:spLocks noGrp="1"/>
          </p:cNvSpPr>
          <p:nvPr>
            <p:ph type="title"/>
          </p:nvPr>
        </p:nvSpPr>
        <p:spPr>
          <a:xfrm>
            <a:off x="609600" y="0"/>
            <a:ext cx="10972800" cy="1252728"/>
          </a:xfrm>
        </p:spPr>
        <p:txBody>
          <a:bodyPr/>
          <a:lstStyle/>
          <a:p>
            <a:r>
              <a:rPr lang="en-GB" dirty="0"/>
              <a:t>Subtraction</a:t>
            </a:r>
          </a:p>
        </p:txBody>
      </p:sp>
      <p:sp>
        <p:nvSpPr>
          <p:cNvPr id="3" name="TextBox 2">
            <a:extLst>
              <a:ext uri="{FF2B5EF4-FFF2-40B4-BE49-F238E27FC236}">
                <a16:creationId xmlns:a16="http://schemas.microsoft.com/office/drawing/2014/main" id="{0DC418AC-D2A4-4D3F-8DE1-A80FBF7FD89F}"/>
              </a:ext>
            </a:extLst>
          </p:cNvPr>
          <p:cNvSpPr txBox="1"/>
          <p:nvPr/>
        </p:nvSpPr>
        <p:spPr>
          <a:xfrm>
            <a:off x="609600" y="889944"/>
            <a:ext cx="6332183" cy="1384995"/>
          </a:xfrm>
          <a:prstGeom prst="rect">
            <a:avLst/>
          </a:prstGeom>
          <a:noFill/>
        </p:spPr>
        <p:txBody>
          <a:bodyPr wrap="none" rtlCol="0">
            <a:spAutoFit/>
          </a:bodyPr>
          <a:lstStyle/>
          <a:p>
            <a:r>
              <a:rPr lang="en-GB" sz="2800" dirty="0"/>
              <a:t>Mr Jones had a bag with 35  sweets in it. </a:t>
            </a:r>
          </a:p>
          <a:p>
            <a:r>
              <a:rPr lang="en-GB" sz="2800" dirty="0"/>
              <a:t>He eats 15. </a:t>
            </a:r>
          </a:p>
          <a:p>
            <a:r>
              <a:rPr lang="en-GB" sz="2800" dirty="0"/>
              <a:t>How many does he have left? </a:t>
            </a:r>
          </a:p>
        </p:txBody>
      </p:sp>
      <p:pic>
        <p:nvPicPr>
          <p:cNvPr id="4" name="Picture 3">
            <a:extLst>
              <a:ext uri="{FF2B5EF4-FFF2-40B4-BE49-F238E27FC236}">
                <a16:creationId xmlns:a16="http://schemas.microsoft.com/office/drawing/2014/main" id="{0779604B-6098-4148-966E-A4C397FA2DD3}"/>
              </a:ext>
            </a:extLst>
          </p:cNvPr>
          <p:cNvPicPr>
            <a:picLocks noChangeAspect="1"/>
          </p:cNvPicPr>
          <p:nvPr/>
        </p:nvPicPr>
        <p:blipFill>
          <a:blip r:embed="rId3"/>
          <a:stretch>
            <a:fillRect/>
          </a:stretch>
        </p:blipFill>
        <p:spPr>
          <a:xfrm>
            <a:off x="945406" y="2274939"/>
            <a:ext cx="3174694" cy="4583061"/>
          </a:xfrm>
          <a:prstGeom prst="rect">
            <a:avLst/>
          </a:prstGeom>
        </p:spPr>
      </p:pic>
      <p:pic>
        <p:nvPicPr>
          <p:cNvPr id="5" name="Picture 4">
            <a:extLst>
              <a:ext uri="{FF2B5EF4-FFF2-40B4-BE49-F238E27FC236}">
                <a16:creationId xmlns:a16="http://schemas.microsoft.com/office/drawing/2014/main" id="{C3C30CC9-1203-4C62-9519-639B91DFC055}"/>
              </a:ext>
            </a:extLst>
          </p:cNvPr>
          <p:cNvPicPr>
            <a:picLocks noChangeAspect="1"/>
          </p:cNvPicPr>
          <p:nvPr/>
        </p:nvPicPr>
        <p:blipFill>
          <a:blip r:embed="rId4"/>
          <a:stretch>
            <a:fillRect/>
          </a:stretch>
        </p:blipFill>
        <p:spPr>
          <a:xfrm>
            <a:off x="2076024" y="2833295"/>
            <a:ext cx="182896" cy="1548518"/>
          </a:xfrm>
          <a:prstGeom prst="rect">
            <a:avLst/>
          </a:prstGeom>
        </p:spPr>
      </p:pic>
      <p:pic>
        <p:nvPicPr>
          <p:cNvPr id="6" name="Picture 5">
            <a:extLst>
              <a:ext uri="{FF2B5EF4-FFF2-40B4-BE49-F238E27FC236}">
                <a16:creationId xmlns:a16="http://schemas.microsoft.com/office/drawing/2014/main" id="{69F48992-EAF0-4863-8BCE-CD7B7FE34BF3}"/>
              </a:ext>
            </a:extLst>
          </p:cNvPr>
          <p:cNvPicPr>
            <a:picLocks noChangeAspect="1"/>
          </p:cNvPicPr>
          <p:nvPr/>
        </p:nvPicPr>
        <p:blipFill>
          <a:blip r:embed="rId4"/>
          <a:stretch>
            <a:fillRect/>
          </a:stretch>
        </p:blipFill>
        <p:spPr>
          <a:xfrm>
            <a:off x="1638679" y="2833295"/>
            <a:ext cx="182896" cy="1548518"/>
          </a:xfrm>
          <a:prstGeom prst="rect">
            <a:avLst/>
          </a:prstGeom>
        </p:spPr>
      </p:pic>
      <p:pic>
        <p:nvPicPr>
          <p:cNvPr id="7" name="Picture 6">
            <a:extLst>
              <a:ext uri="{FF2B5EF4-FFF2-40B4-BE49-F238E27FC236}">
                <a16:creationId xmlns:a16="http://schemas.microsoft.com/office/drawing/2014/main" id="{21480E61-D5F1-4DFA-BC30-4F6BC86E081D}"/>
              </a:ext>
            </a:extLst>
          </p:cNvPr>
          <p:cNvPicPr>
            <a:picLocks noChangeAspect="1"/>
          </p:cNvPicPr>
          <p:nvPr/>
        </p:nvPicPr>
        <p:blipFill>
          <a:blip r:embed="rId4"/>
          <a:stretch>
            <a:fillRect/>
          </a:stretch>
        </p:blipFill>
        <p:spPr>
          <a:xfrm>
            <a:off x="1291303" y="2807141"/>
            <a:ext cx="182896" cy="1548518"/>
          </a:xfrm>
          <a:prstGeom prst="rect">
            <a:avLst/>
          </a:prstGeom>
        </p:spPr>
      </p:pic>
      <p:pic>
        <p:nvPicPr>
          <p:cNvPr id="8" name="Picture 7">
            <a:extLst>
              <a:ext uri="{FF2B5EF4-FFF2-40B4-BE49-F238E27FC236}">
                <a16:creationId xmlns:a16="http://schemas.microsoft.com/office/drawing/2014/main" id="{450909A0-0C06-4160-9310-0290071A44E6}"/>
              </a:ext>
            </a:extLst>
          </p:cNvPr>
          <p:cNvPicPr>
            <a:picLocks noChangeAspect="1"/>
          </p:cNvPicPr>
          <p:nvPr/>
        </p:nvPicPr>
        <p:blipFill>
          <a:blip r:embed="rId5"/>
          <a:stretch>
            <a:fillRect/>
          </a:stretch>
        </p:blipFill>
        <p:spPr>
          <a:xfrm>
            <a:off x="2645476" y="2920195"/>
            <a:ext cx="213378" cy="213378"/>
          </a:xfrm>
          <a:prstGeom prst="rect">
            <a:avLst/>
          </a:prstGeom>
        </p:spPr>
      </p:pic>
      <p:pic>
        <p:nvPicPr>
          <p:cNvPr id="9" name="Picture 8">
            <a:extLst>
              <a:ext uri="{FF2B5EF4-FFF2-40B4-BE49-F238E27FC236}">
                <a16:creationId xmlns:a16="http://schemas.microsoft.com/office/drawing/2014/main" id="{23FA3EF3-C27F-401D-877D-09B197E6D1F6}"/>
              </a:ext>
            </a:extLst>
          </p:cNvPr>
          <p:cNvPicPr>
            <a:picLocks noChangeAspect="1"/>
          </p:cNvPicPr>
          <p:nvPr/>
        </p:nvPicPr>
        <p:blipFill>
          <a:blip r:embed="rId5"/>
          <a:stretch>
            <a:fillRect/>
          </a:stretch>
        </p:blipFill>
        <p:spPr>
          <a:xfrm>
            <a:off x="3193704" y="2939738"/>
            <a:ext cx="213378" cy="213378"/>
          </a:xfrm>
          <a:prstGeom prst="rect">
            <a:avLst/>
          </a:prstGeom>
        </p:spPr>
      </p:pic>
      <p:sp>
        <p:nvSpPr>
          <p:cNvPr id="10" name="TextBox 9">
            <a:extLst>
              <a:ext uri="{FF2B5EF4-FFF2-40B4-BE49-F238E27FC236}">
                <a16:creationId xmlns:a16="http://schemas.microsoft.com/office/drawing/2014/main" id="{C4F9C90B-B703-4999-BB26-AFC1269DBAD7}"/>
              </a:ext>
            </a:extLst>
          </p:cNvPr>
          <p:cNvSpPr txBox="1"/>
          <p:nvPr/>
        </p:nvSpPr>
        <p:spPr>
          <a:xfrm>
            <a:off x="6096000" y="3429000"/>
            <a:ext cx="3438762" cy="523220"/>
          </a:xfrm>
          <a:prstGeom prst="rect">
            <a:avLst/>
          </a:prstGeom>
          <a:noFill/>
        </p:spPr>
        <p:txBody>
          <a:bodyPr wrap="none" rtlCol="0">
            <a:spAutoFit/>
          </a:bodyPr>
          <a:lstStyle/>
          <a:p>
            <a:r>
              <a:rPr lang="en-GB" sz="2800" dirty="0"/>
              <a:t>Let’s do this together</a:t>
            </a:r>
          </a:p>
        </p:txBody>
      </p:sp>
      <p:pic>
        <p:nvPicPr>
          <p:cNvPr id="11" name="Picture 10">
            <a:extLst>
              <a:ext uri="{FF2B5EF4-FFF2-40B4-BE49-F238E27FC236}">
                <a16:creationId xmlns:a16="http://schemas.microsoft.com/office/drawing/2014/main" id="{365F46C9-26ED-4E78-9E0B-F3247D907902}"/>
              </a:ext>
            </a:extLst>
          </p:cNvPr>
          <p:cNvPicPr>
            <a:picLocks noChangeAspect="1"/>
          </p:cNvPicPr>
          <p:nvPr/>
        </p:nvPicPr>
        <p:blipFill>
          <a:blip r:embed="rId6"/>
          <a:stretch>
            <a:fillRect/>
          </a:stretch>
        </p:blipFill>
        <p:spPr>
          <a:xfrm>
            <a:off x="3443524" y="2939738"/>
            <a:ext cx="213378" cy="213378"/>
          </a:xfrm>
          <a:prstGeom prst="rect">
            <a:avLst/>
          </a:prstGeom>
        </p:spPr>
      </p:pic>
      <p:pic>
        <p:nvPicPr>
          <p:cNvPr id="12" name="Picture 11">
            <a:extLst>
              <a:ext uri="{FF2B5EF4-FFF2-40B4-BE49-F238E27FC236}">
                <a16:creationId xmlns:a16="http://schemas.microsoft.com/office/drawing/2014/main" id="{5F274257-0CEF-41F6-922F-C8D5B1071406}"/>
              </a:ext>
            </a:extLst>
          </p:cNvPr>
          <p:cNvPicPr>
            <a:picLocks noChangeAspect="1"/>
          </p:cNvPicPr>
          <p:nvPr/>
        </p:nvPicPr>
        <p:blipFill>
          <a:blip r:embed="rId6"/>
          <a:stretch>
            <a:fillRect/>
          </a:stretch>
        </p:blipFill>
        <p:spPr>
          <a:xfrm>
            <a:off x="2929281" y="2939738"/>
            <a:ext cx="213378" cy="213378"/>
          </a:xfrm>
          <a:prstGeom prst="rect">
            <a:avLst/>
          </a:prstGeom>
        </p:spPr>
      </p:pic>
      <p:pic>
        <p:nvPicPr>
          <p:cNvPr id="13" name="Picture 12">
            <a:extLst>
              <a:ext uri="{FF2B5EF4-FFF2-40B4-BE49-F238E27FC236}">
                <a16:creationId xmlns:a16="http://schemas.microsoft.com/office/drawing/2014/main" id="{F8B7D5DA-F99C-43B0-97FE-490EE3DAF6AC}"/>
              </a:ext>
            </a:extLst>
          </p:cNvPr>
          <p:cNvPicPr>
            <a:picLocks noChangeAspect="1"/>
          </p:cNvPicPr>
          <p:nvPr/>
        </p:nvPicPr>
        <p:blipFill>
          <a:blip r:embed="rId6"/>
          <a:stretch>
            <a:fillRect/>
          </a:stretch>
        </p:blipFill>
        <p:spPr>
          <a:xfrm>
            <a:off x="3706331" y="2951505"/>
            <a:ext cx="213378" cy="213378"/>
          </a:xfrm>
          <a:prstGeom prst="rect">
            <a:avLst/>
          </a:prstGeom>
        </p:spPr>
      </p:pic>
    </p:spTree>
    <p:extLst>
      <p:ext uri="{BB962C8B-B14F-4D97-AF65-F5344CB8AC3E}">
        <p14:creationId xmlns:p14="http://schemas.microsoft.com/office/powerpoint/2010/main" val="323379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57D5A-2D17-4994-A860-79A0D8AF45E6}"/>
              </a:ext>
            </a:extLst>
          </p:cNvPr>
          <p:cNvSpPr>
            <a:spLocks noGrp="1"/>
          </p:cNvSpPr>
          <p:nvPr>
            <p:ph type="title"/>
          </p:nvPr>
        </p:nvSpPr>
        <p:spPr>
          <a:xfrm>
            <a:off x="609600" y="0"/>
            <a:ext cx="10972800" cy="1252728"/>
          </a:xfrm>
        </p:spPr>
        <p:txBody>
          <a:bodyPr/>
          <a:lstStyle/>
          <a:p>
            <a:r>
              <a:rPr lang="en-GB" dirty="0"/>
              <a:t>Subtraction exchanging</a:t>
            </a:r>
          </a:p>
        </p:txBody>
      </p:sp>
      <p:sp>
        <p:nvSpPr>
          <p:cNvPr id="3" name="TextBox 2">
            <a:extLst>
              <a:ext uri="{FF2B5EF4-FFF2-40B4-BE49-F238E27FC236}">
                <a16:creationId xmlns:a16="http://schemas.microsoft.com/office/drawing/2014/main" id="{0DC418AC-D2A4-4D3F-8DE1-A80FBF7FD89F}"/>
              </a:ext>
            </a:extLst>
          </p:cNvPr>
          <p:cNvSpPr txBox="1"/>
          <p:nvPr/>
        </p:nvSpPr>
        <p:spPr>
          <a:xfrm>
            <a:off x="609600" y="889944"/>
            <a:ext cx="6332183" cy="1384995"/>
          </a:xfrm>
          <a:prstGeom prst="rect">
            <a:avLst/>
          </a:prstGeom>
          <a:noFill/>
        </p:spPr>
        <p:txBody>
          <a:bodyPr wrap="none" rtlCol="0">
            <a:spAutoFit/>
          </a:bodyPr>
          <a:lstStyle/>
          <a:p>
            <a:r>
              <a:rPr lang="en-GB" sz="2800" dirty="0"/>
              <a:t>Mr Jones had a bag with 32  sweets in it. </a:t>
            </a:r>
          </a:p>
          <a:p>
            <a:r>
              <a:rPr lang="en-GB" sz="2800" dirty="0"/>
              <a:t>He eats 15. </a:t>
            </a:r>
          </a:p>
          <a:p>
            <a:r>
              <a:rPr lang="en-GB" sz="2800" dirty="0"/>
              <a:t>How many does he have left? </a:t>
            </a:r>
          </a:p>
        </p:txBody>
      </p:sp>
      <p:pic>
        <p:nvPicPr>
          <p:cNvPr id="4" name="Picture 3">
            <a:extLst>
              <a:ext uri="{FF2B5EF4-FFF2-40B4-BE49-F238E27FC236}">
                <a16:creationId xmlns:a16="http://schemas.microsoft.com/office/drawing/2014/main" id="{0779604B-6098-4148-966E-A4C397FA2DD3}"/>
              </a:ext>
            </a:extLst>
          </p:cNvPr>
          <p:cNvPicPr>
            <a:picLocks noChangeAspect="1"/>
          </p:cNvPicPr>
          <p:nvPr/>
        </p:nvPicPr>
        <p:blipFill>
          <a:blip r:embed="rId3"/>
          <a:stretch>
            <a:fillRect/>
          </a:stretch>
        </p:blipFill>
        <p:spPr>
          <a:xfrm>
            <a:off x="945406" y="2274939"/>
            <a:ext cx="3174694" cy="4583061"/>
          </a:xfrm>
          <a:prstGeom prst="rect">
            <a:avLst/>
          </a:prstGeom>
        </p:spPr>
      </p:pic>
      <p:pic>
        <p:nvPicPr>
          <p:cNvPr id="5" name="Picture 4">
            <a:extLst>
              <a:ext uri="{FF2B5EF4-FFF2-40B4-BE49-F238E27FC236}">
                <a16:creationId xmlns:a16="http://schemas.microsoft.com/office/drawing/2014/main" id="{C3C30CC9-1203-4C62-9519-639B91DFC055}"/>
              </a:ext>
            </a:extLst>
          </p:cNvPr>
          <p:cNvPicPr>
            <a:picLocks noChangeAspect="1"/>
          </p:cNvPicPr>
          <p:nvPr/>
        </p:nvPicPr>
        <p:blipFill>
          <a:blip r:embed="rId4"/>
          <a:stretch>
            <a:fillRect/>
          </a:stretch>
        </p:blipFill>
        <p:spPr>
          <a:xfrm>
            <a:off x="2076024" y="2833295"/>
            <a:ext cx="182896" cy="1548518"/>
          </a:xfrm>
          <a:prstGeom prst="rect">
            <a:avLst/>
          </a:prstGeom>
        </p:spPr>
      </p:pic>
      <p:pic>
        <p:nvPicPr>
          <p:cNvPr id="6" name="Picture 5">
            <a:extLst>
              <a:ext uri="{FF2B5EF4-FFF2-40B4-BE49-F238E27FC236}">
                <a16:creationId xmlns:a16="http://schemas.microsoft.com/office/drawing/2014/main" id="{69F48992-EAF0-4863-8BCE-CD7B7FE34BF3}"/>
              </a:ext>
            </a:extLst>
          </p:cNvPr>
          <p:cNvPicPr>
            <a:picLocks noChangeAspect="1"/>
          </p:cNvPicPr>
          <p:nvPr/>
        </p:nvPicPr>
        <p:blipFill>
          <a:blip r:embed="rId4"/>
          <a:stretch>
            <a:fillRect/>
          </a:stretch>
        </p:blipFill>
        <p:spPr>
          <a:xfrm>
            <a:off x="1638679" y="2833295"/>
            <a:ext cx="182896" cy="1548518"/>
          </a:xfrm>
          <a:prstGeom prst="rect">
            <a:avLst/>
          </a:prstGeom>
        </p:spPr>
      </p:pic>
      <p:pic>
        <p:nvPicPr>
          <p:cNvPr id="7" name="Picture 6">
            <a:extLst>
              <a:ext uri="{FF2B5EF4-FFF2-40B4-BE49-F238E27FC236}">
                <a16:creationId xmlns:a16="http://schemas.microsoft.com/office/drawing/2014/main" id="{21480E61-D5F1-4DFA-BC30-4F6BC86E081D}"/>
              </a:ext>
            </a:extLst>
          </p:cNvPr>
          <p:cNvPicPr>
            <a:picLocks noChangeAspect="1"/>
          </p:cNvPicPr>
          <p:nvPr/>
        </p:nvPicPr>
        <p:blipFill>
          <a:blip r:embed="rId4"/>
          <a:stretch>
            <a:fillRect/>
          </a:stretch>
        </p:blipFill>
        <p:spPr>
          <a:xfrm>
            <a:off x="1291303" y="2807141"/>
            <a:ext cx="182896" cy="1548518"/>
          </a:xfrm>
          <a:prstGeom prst="rect">
            <a:avLst/>
          </a:prstGeom>
        </p:spPr>
      </p:pic>
      <p:pic>
        <p:nvPicPr>
          <p:cNvPr id="8" name="Picture 7">
            <a:extLst>
              <a:ext uri="{FF2B5EF4-FFF2-40B4-BE49-F238E27FC236}">
                <a16:creationId xmlns:a16="http://schemas.microsoft.com/office/drawing/2014/main" id="{450909A0-0C06-4160-9310-0290071A44E6}"/>
              </a:ext>
            </a:extLst>
          </p:cNvPr>
          <p:cNvPicPr>
            <a:picLocks noChangeAspect="1"/>
          </p:cNvPicPr>
          <p:nvPr/>
        </p:nvPicPr>
        <p:blipFill>
          <a:blip r:embed="rId5"/>
          <a:stretch>
            <a:fillRect/>
          </a:stretch>
        </p:blipFill>
        <p:spPr>
          <a:xfrm>
            <a:off x="2778351" y="2939738"/>
            <a:ext cx="213378" cy="213378"/>
          </a:xfrm>
          <a:prstGeom prst="rect">
            <a:avLst/>
          </a:prstGeom>
        </p:spPr>
      </p:pic>
      <p:pic>
        <p:nvPicPr>
          <p:cNvPr id="9" name="Picture 8">
            <a:extLst>
              <a:ext uri="{FF2B5EF4-FFF2-40B4-BE49-F238E27FC236}">
                <a16:creationId xmlns:a16="http://schemas.microsoft.com/office/drawing/2014/main" id="{23FA3EF3-C27F-401D-877D-09B197E6D1F6}"/>
              </a:ext>
            </a:extLst>
          </p:cNvPr>
          <p:cNvPicPr>
            <a:picLocks noChangeAspect="1"/>
          </p:cNvPicPr>
          <p:nvPr/>
        </p:nvPicPr>
        <p:blipFill>
          <a:blip r:embed="rId5"/>
          <a:stretch>
            <a:fillRect/>
          </a:stretch>
        </p:blipFill>
        <p:spPr>
          <a:xfrm>
            <a:off x="3193704" y="2939738"/>
            <a:ext cx="213378" cy="213378"/>
          </a:xfrm>
          <a:prstGeom prst="rect">
            <a:avLst/>
          </a:prstGeom>
        </p:spPr>
      </p:pic>
      <p:sp>
        <p:nvSpPr>
          <p:cNvPr id="10" name="TextBox 9">
            <a:extLst>
              <a:ext uri="{FF2B5EF4-FFF2-40B4-BE49-F238E27FC236}">
                <a16:creationId xmlns:a16="http://schemas.microsoft.com/office/drawing/2014/main" id="{C4F9C90B-B703-4999-BB26-AFC1269DBAD7}"/>
              </a:ext>
            </a:extLst>
          </p:cNvPr>
          <p:cNvSpPr txBox="1"/>
          <p:nvPr/>
        </p:nvSpPr>
        <p:spPr>
          <a:xfrm>
            <a:off x="6096000" y="3429000"/>
            <a:ext cx="3438762" cy="523220"/>
          </a:xfrm>
          <a:prstGeom prst="rect">
            <a:avLst/>
          </a:prstGeom>
          <a:noFill/>
        </p:spPr>
        <p:txBody>
          <a:bodyPr wrap="none" rtlCol="0">
            <a:spAutoFit/>
          </a:bodyPr>
          <a:lstStyle/>
          <a:p>
            <a:r>
              <a:rPr lang="en-GB" sz="2800" dirty="0"/>
              <a:t>Let’s do this together</a:t>
            </a:r>
          </a:p>
        </p:txBody>
      </p:sp>
    </p:spTree>
    <p:extLst>
      <p:ext uri="{BB962C8B-B14F-4D97-AF65-F5344CB8AC3E}">
        <p14:creationId xmlns:p14="http://schemas.microsoft.com/office/powerpoint/2010/main" val="373075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7524" y="946442"/>
            <a:ext cx="7890870" cy="923330"/>
          </a:xfrm>
          <a:prstGeom prst="rect">
            <a:avLst/>
          </a:prstGeom>
        </p:spPr>
        <p:txBody>
          <a:bodyPr wrap="square">
            <a:spAutoFit/>
          </a:bodyPr>
          <a:lstStyle/>
          <a:p>
            <a:r>
              <a:rPr lang="en-GB" b="1" dirty="0"/>
              <a:t>I have 3 bags. There are 5 pennies in each bag. How many pennies do I have altogether?</a:t>
            </a:r>
          </a:p>
          <a:p>
            <a:pPr marL="285750" indent="-285750">
              <a:buFont typeface="Arial"/>
              <a:buChar char="•"/>
            </a:pPr>
            <a:endParaRPr lang="en-US" dirty="0"/>
          </a:p>
        </p:txBody>
      </p:sp>
      <p:sp>
        <p:nvSpPr>
          <p:cNvPr id="3" name="Title 1"/>
          <p:cNvSpPr txBox="1">
            <a:spLocks/>
          </p:cNvSpPr>
          <p:nvPr/>
        </p:nvSpPr>
        <p:spPr>
          <a:xfrm>
            <a:off x="2127524" y="301636"/>
            <a:ext cx="8211242" cy="947334"/>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t>Multiplication</a:t>
            </a:r>
            <a:br>
              <a:rPr lang="en-US" sz="2400" b="1" dirty="0">
                <a:solidFill>
                  <a:srgbClr val="1EBEAA"/>
                </a:solidFill>
              </a:rPr>
            </a:br>
            <a:endParaRPr lang="en-US" sz="2400" b="1" dirty="0">
              <a:solidFill>
                <a:srgbClr val="1EBEAA"/>
              </a:solidFill>
            </a:endParaRPr>
          </a:p>
        </p:txBody>
      </p:sp>
      <p:sp>
        <p:nvSpPr>
          <p:cNvPr id="6" name="TextBox 5"/>
          <p:cNvSpPr txBox="1"/>
          <p:nvPr/>
        </p:nvSpPr>
        <p:spPr>
          <a:xfrm>
            <a:off x="1673902" y="1928098"/>
            <a:ext cx="8664864" cy="1938992"/>
          </a:xfrm>
          <a:prstGeom prst="rect">
            <a:avLst/>
          </a:prstGeom>
          <a:noFill/>
        </p:spPr>
        <p:txBody>
          <a:bodyPr wrap="square" rtlCol="0">
            <a:spAutoFit/>
          </a:bodyPr>
          <a:lstStyle/>
          <a:p>
            <a:r>
              <a:rPr lang="en-GB" sz="2400" dirty="0"/>
              <a:t>A teacher might show the children that the first bag has five pennies and draw the five pennies in a line. Then they would explain that the second bag also has five pennies, and draw a second line. They would continue until they had drawn 3 lines of 5 pennies like this:</a:t>
            </a:r>
          </a:p>
        </p:txBody>
      </p:sp>
      <p:pic>
        <p:nvPicPr>
          <p:cNvPr id="7" name="Picture 6"/>
          <p:cNvPicPr>
            <a:picLocks noChangeAspect="1"/>
          </p:cNvPicPr>
          <p:nvPr/>
        </p:nvPicPr>
        <p:blipFill>
          <a:blip r:embed="rId3"/>
          <a:stretch>
            <a:fillRect/>
          </a:stretch>
        </p:blipFill>
        <p:spPr>
          <a:xfrm>
            <a:off x="1673902" y="3732551"/>
            <a:ext cx="2563318" cy="2790707"/>
          </a:xfrm>
          <a:prstGeom prst="rect">
            <a:avLst/>
          </a:prstGeom>
        </p:spPr>
      </p:pic>
      <p:sp>
        <p:nvSpPr>
          <p:cNvPr id="4" name="TextBox 3">
            <a:extLst>
              <a:ext uri="{FF2B5EF4-FFF2-40B4-BE49-F238E27FC236}">
                <a16:creationId xmlns:a16="http://schemas.microsoft.com/office/drawing/2014/main" id="{320FAF00-B0BC-4E4A-A4E5-4C1A9C349B43}"/>
              </a:ext>
            </a:extLst>
          </p:cNvPr>
          <p:cNvSpPr txBox="1"/>
          <p:nvPr/>
        </p:nvSpPr>
        <p:spPr>
          <a:xfrm>
            <a:off x="6378498" y="4572000"/>
            <a:ext cx="1513556" cy="523220"/>
          </a:xfrm>
          <a:prstGeom prst="rect">
            <a:avLst/>
          </a:prstGeom>
          <a:noFill/>
        </p:spPr>
        <p:txBody>
          <a:bodyPr wrap="none" rtlCol="0">
            <a:spAutoFit/>
          </a:bodyPr>
          <a:lstStyle/>
          <a:p>
            <a:r>
              <a:rPr lang="en-GB" sz="2800" dirty="0"/>
              <a:t>5 x 3 = 15</a:t>
            </a:r>
          </a:p>
        </p:txBody>
      </p:sp>
    </p:spTree>
    <p:extLst>
      <p:ext uri="{BB962C8B-B14F-4D97-AF65-F5344CB8AC3E}">
        <p14:creationId xmlns:p14="http://schemas.microsoft.com/office/powerpoint/2010/main" val="1540102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3F89B1-2726-4BF0-93E6-88460ADCD112}"/>
              </a:ext>
            </a:extLst>
          </p:cNvPr>
          <p:cNvSpPr txBox="1"/>
          <p:nvPr/>
        </p:nvSpPr>
        <p:spPr>
          <a:xfrm>
            <a:off x="1008185" y="1946031"/>
            <a:ext cx="9227206" cy="2677656"/>
          </a:xfrm>
          <a:prstGeom prst="rect">
            <a:avLst/>
          </a:prstGeom>
          <a:noFill/>
        </p:spPr>
        <p:txBody>
          <a:bodyPr wrap="none" rtlCol="0">
            <a:spAutoFit/>
          </a:bodyPr>
          <a:lstStyle/>
          <a:p>
            <a:r>
              <a:rPr lang="en-GB" sz="2400" dirty="0">
                <a:latin typeface="Comic Sans MS" panose="030F0702030302020204" pitchFamily="66" charset="0"/>
              </a:rPr>
              <a:t>Can you use the resources on your table to solve this problem? </a:t>
            </a:r>
          </a:p>
          <a:p>
            <a:endParaRPr lang="en-GB" sz="2400" dirty="0">
              <a:latin typeface="Comic Sans MS" panose="030F0702030302020204" pitchFamily="66" charset="0"/>
            </a:endParaRPr>
          </a:p>
          <a:p>
            <a:r>
              <a:rPr lang="en-GB" sz="2400" dirty="0">
                <a:latin typeface="Comic Sans MS" panose="030F0702030302020204" pitchFamily="66" charset="0"/>
              </a:rPr>
              <a:t>There are 5 apples in each bag.</a:t>
            </a:r>
          </a:p>
          <a:p>
            <a:endParaRPr lang="en-GB" sz="2400" dirty="0">
              <a:latin typeface="Comic Sans MS" panose="030F0702030302020204" pitchFamily="66" charset="0"/>
            </a:endParaRPr>
          </a:p>
          <a:p>
            <a:r>
              <a:rPr lang="en-GB" sz="2400" dirty="0">
                <a:latin typeface="Comic Sans MS" panose="030F0702030302020204" pitchFamily="66" charset="0"/>
              </a:rPr>
              <a:t>There are 6 bags.</a:t>
            </a:r>
          </a:p>
          <a:p>
            <a:endParaRPr lang="en-GB" sz="2400" dirty="0">
              <a:latin typeface="Comic Sans MS" panose="030F0702030302020204" pitchFamily="66" charset="0"/>
            </a:endParaRPr>
          </a:p>
          <a:p>
            <a:r>
              <a:rPr lang="en-GB" sz="2400" dirty="0">
                <a:latin typeface="Comic Sans MS" panose="030F0702030302020204" pitchFamily="66" charset="0"/>
              </a:rPr>
              <a:t> How many apples are there all together?</a:t>
            </a:r>
          </a:p>
        </p:txBody>
      </p:sp>
      <p:pic>
        <p:nvPicPr>
          <p:cNvPr id="3" name="Picture 2">
            <a:extLst>
              <a:ext uri="{FF2B5EF4-FFF2-40B4-BE49-F238E27FC236}">
                <a16:creationId xmlns:a16="http://schemas.microsoft.com/office/drawing/2014/main" id="{5E6A31DA-13DB-4847-A741-5AEEB2FCA894}"/>
              </a:ext>
            </a:extLst>
          </p:cNvPr>
          <p:cNvPicPr>
            <a:picLocks noChangeAspect="1"/>
          </p:cNvPicPr>
          <p:nvPr/>
        </p:nvPicPr>
        <p:blipFill>
          <a:blip r:embed="rId2"/>
          <a:stretch>
            <a:fillRect/>
          </a:stretch>
        </p:blipFill>
        <p:spPr>
          <a:xfrm>
            <a:off x="7768416" y="3284859"/>
            <a:ext cx="2466975" cy="1847850"/>
          </a:xfrm>
          <a:prstGeom prst="rect">
            <a:avLst/>
          </a:prstGeom>
        </p:spPr>
      </p:pic>
    </p:spTree>
    <p:extLst>
      <p:ext uri="{BB962C8B-B14F-4D97-AF65-F5344CB8AC3E}">
        <p14:creationId xmlns:p14="http://schemas.microsoft.com/office/powerpoint/2010/main" val="3810319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7524" y="1348939"/>
            <a:ext cx="7890870" cy="3416320"/>
          </a:xfrm>
          <a:prstGeom prst="rect">
            <a:avLst/>
          </a:prstGeom>
        </p:spPr>
        <p:txBody>
          <a:bodyPr wrap="square">
            <a:spAutoFit/>
          </a:bodyPr>
          <a:lstStyle/>
          <a:p>
            <a:pPr>
              <a:buClr>
                <a:srgbClr val="7030A0"/>
              </a:buClr>
              <a:buFont typeface="Wingdings 3" panose="05040102010807070707" pitchFamily="18" charset="2"/>
              <a:buChar char=""/>
            </a:pPr>
            <a:r>
              <a:rPr lang="en-GB" sz="2400" dirty="0"/>
              <a:t>Multiplication games:</a:t>
            </a:r>
          </a:p>
          <a:p>
            <a:pPr>
              <a:buClr>
                <a:srgbClr val="7030A0"/>
              </a:buClr>
              <a:buFont typeface="Wingdings 3" panose="05040102010807070707" pitchFamily="18" charset="2"/>
              <a:buChar char=""/>
            </a:pPr>
            <a:r>
              <a:rPr lang="en-GB" sz="2400" dirty="0"/>
              <a:t> </a:t>
            </a:r>
            <a:r>
              <a:rPr lang="en-US" sz="2400" dirty="0"/>
              <a:t>Using concrete objects (including everyday objects) such as pencils, coins, multilink cubes, </a:t>
            </a:r>
            <a:r>
              <a:rPr lang="en-US" sz="2400" dirty="0" err="1"/>
              <a:t>Numicon</a:t>
            </a:r>
            <a:r>
              <a:rPr lang="en-US" sz="2400" dirty="0"/>
              <a:t> tiles or tokens , show your child how times tables are made of groups, e.g. 1 group of 2, 2 groups of 2, 3 groups of 2, etc.</a:t>
            </a:r>
            <a:endParaRPr lang="en-GB" sz="2400" dirty="0"/>
          </a:p>
          <a:p>
            <a:pPr lvl="0">
              <a:buClr>
                <a:srgbClr val="7030A0"/>
              </a:buClr>
              <a:buFont typeface="Wingdings 3" panose="05040102010807070707" pitchFamily="18" charset="2"/>
              <a:buChar char=""/>
            </a:pPr>
            <a:r>
              <a:rPr lang="en-GB" sz="2400" dirty="0"/>
              <a:t>Singing times tables songs (x2,x5 or x10) with modern pop songs</a:t>
            </a:r>
          </a:p>
          <a:p>
            <a:pPr lvl="0">
              <a:buClr>
                <a:srgbClr val="7030A0"/>
              </a:buClr>
            </a:pPr>
            <a:r>
              <a:rPr lang="en-GB" sz="2400" dirty="0">
                <a:hlinkClick r:id="rId2"/>
              </a:rPr>
              <a:t>https://www.youtube.com/playlist?list=PLb7Q5jsm9eh_fdDPQmVpyp4XRu-raUbHc</a:t>
            </a:r>
            <a:endParaRPr lang="en-US" sz="2400" dirty="0"/>
          </a:p>
        </p:txBody>
      </p:sp>
      <p:sp>
        <p:nvSpPr>
          <p:cNvPr id="3" name="Title 1"/>
          <p:cNvSpPr txBox="1">
            <a:spLocks/>
          </p:cNvSpPr>
          <p:nvPr/>
        </p:nvSpPr>
        <p:spPr>
          <a:xfrm>
            <a:off x="2127524" y="521178"/>
            <a:ext cx="8211242" cy="947334"/>
          </a:xfrm>
          <a:prstGeom prst="rect">
            <a:avLst/>
          </a:prstGeom>
        </p:spPr>
        <p:txBody>
          <a:bodyPr>
            <a:normAutofit fontScale="92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Strategies to support home learning in Number</a:t>
            </a:r>
            <a:br>
              <a:rPr lang="en-US" sz="2400" b="1" dirty="0">
                <a:solidFill>
                  <a:srgbClr val="1EBEAA"/>
                </a:solidFill>
              </a:rPr>
            </a:br>
            <a:endParaRPr lang="en-US" sz="2400" b="1" dirty="0">
              <a:solidFill>
                <a:srgbClr val="1EBEAA"/>
              </a:solidFill>
            </a:endParaRPr>
          </a:p>
        </p:txBody>
      </p:sp>
      <p:pic>
        <p:nvPicPr>
          <p:cNvPr id="6" name="Picture 5"/>
          <p:cNvPicPr>
            <a:picLocks noChangeAspect="1"/>
          </p:cNvPicPr>
          <p:nvPr/>
        </p:nvPicPr>
        <p:blipFill>
          <a:blip r:embed="rId3"/>
          <a:stretch>
            <a:fillRect/>
          </a:stretch>
        </p:blipFill>
        <p:spPr>
          <a:xfrm>
            <a:off x="5487278" y="4605737"/>
            <a:ext cx="4531116" cy="1974567"/>
          </a:xfrm>
          <a:prstGeom prst="rect">
            <a:avLst/>
          </a:prstGeom>
        </p:spPr>
      </p:pic>
    </p:spTree>
    <p:extLst>
      <p:ext uri="{BB962C8B-B14F-4D97-AF65-F5344CB8AC3E}">
        <p14:creationId xmlns:p14="http://schemas.microsoft.com/office/powerpoint/2010/main" val="14404809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457007-5E3B-4DDF-A11A-4F6F52842ED2}"/>
              </a:ext>
            </a:extLst>
          </p:cNvPr>
          <p:cNvSpPr txBox="1"/>
          <p:nvPr/>
        </p:nvSpPr>
        <p:spPr>
          <a:xfrm>
            <a:off x="3122342" y="2698811"/>
            <a:ext cx="7270595" cy="707886"/>
          </a:xfrm>
          <a:prstGeom prst="rect">
            <a:avLst/>
          </a:prstGeom>
          <a:noFill/>
        </p:spPr>
        <p:txBody>
          <a:bodyPr wrap="square" rtlCol="0">
            <a:spAutoFit/>
          </a:bodyPr>
          <a:lstStyle/>
          <a:p>
            <a:r>
              <a:rPr lang="en-GB" sz="4000" dirty="0">
                <a:solidFill>
                  <a:srgbClr val="FF0000"/>
                </a:solidFill>
              </a:rPr>
              <a:t>How to help at home</a:t>
            </a:r>
          </a:p>
        </p:txBody>
      </p:sp>
    </p:spTree>
    <p:extLst>
      <p:ext uri="{BB962C8B-B14F-4D97-AF65-F5344CB8AC3E}">
        <p14:creationId xmlns:p14="http://schemas.microsoft.com/office/powerpoint/2010/main" val="3047404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Rectangle 6"/>
          <p:cNvSpPr>
            <a:spLocks noChangeArrowheads="1"/>
          </p:cNvSpPr>
          <p:nvPr/>
        </p:nvSpPr>
        <p:spPr bwMode="auto">
          <a:xfrm>
            <a:off x="287383" y="437698"/>
            <a:ext cx="1129937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200" b="1" u="sng" dirty="0">
                <a:solidFill>
                  <a:schemeClr val="bg1"/>
                </a:solidFill>
                <a:latin typeface="Comic Sans MS" panose="030F0702030302020204" pitchFamily="66" charset="0"/>
                <a:cs typeface="Arial" charset="0"/>
              </a:rPr>
              <a:t>How can you help your child with Maths at home?</a:t>
            </a:r>
            <a:endParaRPr lang="en-US" altLang="en-US" sz="3200" b="1" u="sng" dirty="0">
              <a:solidFill>
                <a:schemeClr val="bg1"/>
              </a:solidFill>
              <a:latin typeface="Comic Sans MS" panose="030F0702030302020204" pitchFamily="66" charset="0"/>
              <a:cs typeface="Arial" charset="0"/>
            </a:endParaRPr>
          </a:p>
        </p:txBody>
      </p:sp>
      <p:sp>
        <p:nvSpPr>
          <p:cNvPr id="19463" name="Rectangle 7"/>
          <p:cNvSpPr>
            <a:spLocks noGrp="1" noRot="1" noChangeArrowheads="1"/>
          </p:cNvSpPr>
          <p:nvPr>
            <p:ph idx="1"/>
          </p:nvPr>
        </p:nvSpPr>
        <p:spPr>
          <a:xfrm>
            <a:off x="287383" y="2344666"/>
            <a:ext cx="10855234" cy="4406900"/>
          </a:xfrm>
        </p:spPr>
        <p:txBody>
          <a:bodyPr>
            <a:normAutofit/>
          </a:bodyPr>
          <a:lstStyle/>
          <a:p>
            <a:pPr eaLnBrk="1" hangingPunct="1">
              <a:defRPr/>
            </a:pPr>
            <a:r>
              <a:rPr lang="en-GB" altLang="en-US" dirty="0">
                <a:solidFill>
                  <a:schemeClr val="accent4">
                    <a:lumMod val="10000"/>
                  </a:schemeClr>
                </a:solidFill>
                <a:latin typeface="Comic Sans MS" panose="030F0702030302020204" pitchFamily="66" charset="0"/>
              </a:rPr>
              <a:t>Take away their fear. </a:t>
            </a:r>
          </a:p>
          <a:p>
            <a:pPr eaLnBrk="1" hangingPunct="1">
              <a:defRPr/>
            </a:pPr>
            <a:r>
              <a:rPr lang="en-GB" altLang="en-US" dirty="0">
                <a:solidFill>
                  <a:schemeClr val="accent4">
                    <a:lumMod val="10000"/>
                  </a:schemeClr>
                </a:solidFill>
                <a:latin typeface="Comic Sans MS" panose="030F0702030302020204" pitchFamily="66" charset="0"/>
              </a:rPr>
              <a:t>Reassure and praise whenever possible. Positive </a:t>
            </a:r>
            <a:r>
              <a:rPr lang="en-GB" altLang="en-US" dirty="0" err="1">
                <a:solidFill>
                  <a:schemeClr val="accent4">
                    <a:lumMod val="10000"/>
                  </a:schemeClr>
                </a:solidFill>
                <a:latin typeface="Comic Sans MS" panose="030F0702030302020204" pitchFamily="66" charset="0"/>
              </a:rPr>
              <a:t>mindset</a:t>
            </a:r>
            <a:r>
              <a:rPr lang="en-GB" altLang="en-US" dirty="0">
                <a:solidFill>
                  <a:schemeClr val="accent4">
                    <a:lumMod val="10000"/>
                  </a:schemeClr>
                </a:solidFill>
                <a:latin typeface="Comic Sans MS" panose="030F0702030302020204" pitchFamily="66" charset="0"/>
              </a:rPr>
              <a:t>…</a:t>
            </a:r>
          </a:p>
          <a:p>
            <a:pPr eaLnBrk="1" hangingPunct="1">
              <a:defRPr/>
            </a:pPr>
            <a:r>
              <a:rPr lang="en-GB" altLang="en-US" dirty="0">
                <a:solidFill>
                  <a:schemeClr val="accent4">
                    <a:lumMod val="10000"/>
                  </a:schemeClr>
                </a:solidFill>
                <a:latin typeface="Comic Sans MS" panose="030F0702030302020204" pitchFamily="66" charset="0"/>
              </a:rPr>
              <a:t>Let them see you using Maths in your everyday routines – portioning meals between the family, chopping vegetables into halves and quarters etc. </a:t>
            </a:r>
          </a:p>
          <a:p>
            <a:pPr eaLnBrk="1" hangingPunct="1">
              <a:defRPr/>
            </a:pPr>
            <a:r>
              <a:rPr lang="en-GB" altLang="en-US" dirty="0">
                <a:solidFill>
                  <a:schemeClr val="accent4">
                    <a:lumMod val="10000"/>
                  </a:schemeClr>
                </a:solidFill>
                <a:latin typeface="Comic Sans MS" panose="030F0702030302020204" pitchFamily="66" charset="0"/>
              </a:rPr>
              <a:t>Play with numbers and shapes through games.</a:t>
            </a:r>
          </a:p>
          <a:p>
            <a:pPr eaLnBrk="1" hangingPunct="1">
              <a:defRPr/>
            </a:pPr>
            <a:r>
              <a:rPr lang="en-GB" altLang="en-US" dirty="0">
                <a:solidFill>
                  <a:schemeClr val="accent4">
                    <a:lumMod val="10000"/>
                  </a:schemeClr>
                </a:solidFill>
                <a:latin typeface="Comic Sans MS" panose="030F0702030302020204" pitchFamily="66" charset="0"/>
              </a:rPr>
              <a:t>Seeing mistakes as an opportunity to learn and using them as a discussion point.</a:t>
            </a:r>
          </a:p>
          <a:p>
            <a:pPr eaLnBrk="1" hangingPunct="1">
              <a:defRPr/>
            </a:pPr>
            <a:r>
              <a:rPr lang="en-US" altLang="en-US" dirty="0" err="1">
                <a:solidFill>
                  <a:schemeClr val="accent4">
                    <a:lumMod val="10000"/>
                  </a:schemeClr>
                </a:solidFill>
                <a:latin typeface="Comic Sans MS" panose="030F0702030302020204" pitchFamily="66" charset="0"/>
              </a:rPr>
              <a:t>Recognising</a:t>
            </a:r>
            <a:r>
              <a:rPr lang="en-US" altLang="en-US" dirty="0">
                <a:solidFill>
                  <a:schemeClr val="accent4">
                    <a:lumMod val="10000"/>
                  </a:schemeClr>
                </a:solidFill>
                <a:latin typeface="Comic Sans MS" panose="030F0702030302020204" pitchFamily="66" charset="0"/>
              </a:rPr>
              <a:t> the </a:t>
            </a:r>
            <a:r>
              <a:rPr lang="en-US" altLang="en-US" b="1" dirty="0">
                <a:solidFill>
                  <a:schemeClr val="accent4">
                    <a:lumMod val="10000"/>
                  </a:schemeClr>
                </a:solidFill>
                <a:latin typeface="Comic Sans MS" panose="030F0702030302020204" pitchFamily="66" charset="0"/>
              </a:rPr>
              <a:t>importance</a:t>
            </a:r>
            <a:r>
              <a:rPr lang="en-US" altLang="en-US" dirty="0">
                <a:solidFill>
                  <a:schemeClr val="accent4">
                    <a:lumMod val="10000"/>
                  </a:schemeClr>
                </a:solidFill>
                <a:latin typeface="Comic Sans MS" panose="030F0702030302020204" pitchFamily="66" charset="0"/>
              </a:rPr>
              <a:t> and value of </a:t>
            </a:r>
            <a:r>
              <a:rPr lang="en-US" altLang="en-US" dirty="0" err="1">
                <a:solidFill>
                  <a:schemeClr val="accent4">
                    <a:lumMod val="10000"/>
                  </a:schemeClr>
                </a:solidFill>
                <a:latin typeface="Comic Sans MS" panose="030F0702030302020204" pitchFamily="66" charset="0"/>
              </a:rPr>
              <a:t>maths</a:t>
            </a:r>
            <a:r>
              <a:rPr lang="en-US" altLang="en-US" dirty="0">
                <a:solidFill>
                  <a:schemeClr val="accent4">
                    <a:lumMod val="10000"/>
                  </a:schemeClr>
                </a:solidFill>
                <a:latin typeface="Comic Sans MS" panose="030F0702030302020204" pitchFamily="66" charset="0"/>
              </a:rPr>
              <a:t> in our everyday lives e.g. managing money and telling the time.</a:t>
            </a:r>
          </a:p>
        </p:txBody>
      </p:sp>
    </p:spTree>
    <p:extLst>
      <p:ext uri="{BB962C8B-B14F-4D97-AF65-F5344CB8AC3E}">
        <p14:creationId xmlns:p14="http://schemas.microsoft.com/office/powerpoint/2010/main" val="506146846"/>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37510" y="1972066"/>
            <a:ext cx="4441752" cy="208691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TextBox 2"/>
          <p:cNvSpPr txBox="1"/>
          <p:nvPr/>
        </p:nvSpPr>
        <p:spPr>
          <a:xfrm>
            <a:off x="5141627" y="1442884"/>
            <a:ext cx="6265888" cy="4370427"/>
          </a:xfrm>
          <a:prstGeom prst="rect">
            <a:avLst/>
          </a:prstGeom>
          <a:noFill/>
        </p:spPr>
        <p:txBody>
          <a:bodyPr wrap="square" rtlCol="0">
            <a:spAutoFit/>
          </a:bodyPr>
          <a:lstStyle/>
          <a:p>
            <a:r>
              <a:rPr lang="en-GB" sz="2800" dirty="0" err="1">
                <a:latin typeface="Comic Sans MS" panose="030F0702030302020204" pitchFamily="66" charset="0"/>
              </a:rPr>
              <a:t>Numbots</a:t>
            </a:r>
            <a:r>
              <a:rPr lang="en-GB" sz="2800" dirty="0">
                <a:latin typeface="Comic Sans MS" panose="030F0702030302020204" pitchFamily="66" charset="0"/>
              </a:rPr>
              <a:t> can be played online on a laptop or you can download it as an app (it’s free!). Passwords and usernames  have been given to children.</a:t>
            </a:r>
          </a:p>
          <a:p>
            <a:endParaRPr lang="en-GB" sz="2800" dirty="0">
              <a:latin typeface="Comic Sans MS" panose="030F0702030302020204" pitchFamily="66" charset="0"/>
            </a:endParaRPr>
          </a:p>
          <a:p>
            <a:r>
              <a:rPr lang="en-GB" sz="2800" dirty="0">
                <a:latin typeface="Comic Sans MS" panose="030F0702030302020204" pitchFamily="66" charset="0"/>
              </a:rPr>
              <a:t> </a:t>
            </a:r>
          </a:p>
          <a:p>
            <a:endParaRPr lang="en-GB" sz="2800" dirty="0">
              <a:latin typeface="Comic Sans MS" panose="030F0702030302020204" pitchFamily="66" charset="0"/>
            </a:endParaRPr>
          </a:p>
          <a:p>
            <a:endParaRPr lang="en-GB" dirty="0">
              <a:latin typeface="Comic Sans MS" panose="030F0702030302020204" pitchFamily="66" charset="0"/>
            </a:endParaRPr>
          </a:p>
          <a:p>
            <a:endParaRPr lang="en-GB" dirty="0"/>
          </a:p>
          <a:p>
            <a:r>
              <a:rPr lang="en-GB" dirty="0"/>
              <a:t> </a:t>
            </a:r>
          </a:p>
        </p:txBody>
      </p:sp>
    </p:spTree>
    <p:extLst>
      <p:ext uri="{BB962C8B-B14F-4D97-AF65-F5344CB8AC3E}">
        <p14:creationId xmlns:p14="http://schemas.microsoft.com/office/powerpoint/2010/main" val="2890506885"/>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8092" y="338328"/>
            <a:ext cx="8674308" cy="1252728"/>
          </a:xfrm>
        </p:spPr>
        <p:txBody>
          <a:bodyPr>
            <a:normAutofit/>
          </a:bodyPr>
          <a:lstStyle/>
          <a:p>
            <a:r>
              <a:rPr lang="en-GB" sz="4800" dirty="0">
                <a:latin typeface="Comic Sans MS" panose="030F0702030302020204" pitchFamily="66" charset="0"/>
              </a:rPr>
              <a:t>Times Table Rock Stars</a:t>
            </a:r>
          </a:p>
        </p:txBody>
      </p:sp>
      <p:pic>
        <p:nvPicPr>
          <p:cNvPr id="4" name="Picture 3"/>
          <p:cNvPicPr>
            <a:picLocks noChangeAspect="1"/>
          </p:cNvPicPr>
          <p:nvPr/>
        </p:nvPicPr>
        <p:blipFill>
          <a:blip r:embed="rId2"/>
          <a:stretch>
            <a:fillRect/>
          </a:stretch>
        </p:blipFill>
        <p:spPr>
          <a:xfrm>
            <a:off x="432412" y="338328"/>
            <a:ext cx="2340768" cy="1266317"/>
          </a:xfrm>
          <a:prstGeom prst="rect">
            <a:avLst/>
          </a:prstGeom>
        </p:spPr>
      </p:pic>
      <p:sp>
        <p:nvSpPr>
          <p:cNvPr id="7" name="Rectangle 6"/>
          <p:cNvSpPr/>
          <p:nvPr/>
        </p:nvSpPr>
        <p:spPr>
          <a:xfrm>
            <a:off x="432412" y="2925952"/>
            <a:ext cx="11409817" cy="3170099"/>
          </a:xfrm>
          <a:prstGeom prst="rect">
            <a:avLst/>
          </a:prstGeom>
        </p:spPr>
        <p:txBody>
          <a:bodyPr wrap="square">
            <a:spAutoFit/>
          </a:bodyPr>
          <a:lstStyle/>
          <a:p>
            <a:pPr algn="ctr"/>
            <a:r>
              <a:rPr lang="en-GB" sz="2000" dirty="0">
                <a:solidFill>
                  <a:srgbClr val="000000"/>
                </a:solidFill>
                <a:latin typeface="Comic Sans MS" panose="030F0702030302020204" pitchFamily="66" charset="0"/>
                <a:ea typeface="Times New Roman" panose="02020603050405020304" pitchFamily="18" charset="0"/>
              </a:rPr>
              <a:t>Having a secure understanding of the times tables facts and related division calculations up to 12x12 aids children in their mathematical learning within a wide range of different concepts. </a:t>
            </a:r>
          </a:p>
          <a:p>
            <a:pPr algn="ctr"/>
            <a:endParaRPr lang="en-GB" sz="2000" dirty="0">
              <a:solidFill>
                <a:srgbClr val="000000"/>
              </a:solidFill>
              <a:latin typeface="Comic Sans MS" panose="030F0702030302020204" pitchFamily="66" charset="0"/>
              <a:ea typeface="Times New Roman" panose="02020603050405020304" pitchFamily="18" charset="0"/>
            </a:endParaRPr>
          </a:p>
          <a:p>
            <a:pPr algn="ctr"/>
            <a:r>
              <a:rPr lang="en-GB" sz="2000" dirty="0">
                <a:solidFill>
                  <a:srgbClr val="000000"/>
                </a:solidFill>
                <a:latin typeface="Comic Sans MS" panose="030F0702030302020204" pitchFamily="66" charset="0"/>
                <a:ea typeface="Times New Roman" panose="02020603050405020304" pitchFamily="18" charset="0"/>
              </a:rPr>
              <a:t>Times Table Rock Stars is an exciting game which helps children to learn and practise their times tables. Through a “little and often” approach, children secure their times table knowledge whilst having fun! We recommend approximately 5 minutes practice a day, 4 or 5 times a week.</a:t>
            </a:r>
          </a:p>
          <a:p>
            <a:pPr algn="ctr"/>
            <a:r>
              <a:rPr lang="en-GB" sz="2000" dirty="0">
                <a:solidFill>
                  <a:srgbClr val="000000"/>
                </a:solidFill>
                <a:latin typeface="Comic Sans MS" panose="030F0702030302020204" pitchFamily="66" charset="0"/>
                <a:ea typeface="Times New Roman" panose="02020603050405020304" pitchFamily="18" charset="0"/>
              </a:rPr>
              <a:t> You can download the app from the app store or play on the Times Table Rock Stars game on their website.</a:t>
            </a:r>
          </a:p>
          <a:p>
            <a:pPr algn="ctr"/>
            <a:endParaRPr lang="en-GB" sz="2000"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2279916156"/>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2367" y="229169"/>
            <a:ext cx="7876356" cy="1021430"/>
          </a:xfrm>
        </p:spPr>
        <p:txBody>
          <a:bodyPr>
            <a:normAutofit fontScale="90000"/>
          </a:bodyPr>
          <a:lstStyle/>
          <a:p>
            <a:r>
              <a:rPr lang="en-GB" dirty="0">
                <a:latin typeface="Comic Sans MS" panose="030F0702030302020204" pitchFamily="66" charset="0"/>
              </a:rPr>
              <a:t>Checking your child’s progress</a:t>
            </a:r>
          </a:p>
        </p:txBody>
      </p:sp>
      <p:pic>
        <p:nvPicPr>
          <p:cNvPr id="4" name="Picture 3">
            <a:hlinkClick r:id="rId2"/>
          </p:cNvPr>
          <p:cNvPicPr>
            <a:picLocks noChangeAspect="1"/>
          </p:cNvPicPr>
          <p:nvPr/>
        </p:nvPicPr>
        <p:blipFill>
          <a:blip r:embed="rId3"/>
          <a:stretch>
            <a:fillRect/>
          </a:stretch>
        </p:blipFill>
        <p:spPr>
          <a:xfrm>
            <a:off x="432412" y="338328"/>
            <a:ext cx="2315649" cy="1252728"/>
          </a:xfrm>
          <a:prstGeom prst="rect">
            <a:avLst/>
          </a:prstGeom>
        </p:spPr>
      </p:pic>
      <p:pic>
        <p:nvPicPr>
          <p:cNvPr id="3" name="Picture 2"/>
          <p:cNvPicPr>
            <a:picLocks noChangeAspect="1"/>
          </p:cNvPicPr>
          <p:nvPr/>
        </p:nvPicPr>
        <p:blipFill rotWithShape="1">
          <a:blip r:embed="rId4"/>
          <a:srcRect l="77804" t="12962" b="19825"/>
          <a:stretch/>
        </p:blipFill>
        <p:spPr>
          <a:xfrm>
            <a:off x="8848043" y="1250599"/>
            <a:ext cx="2975350" cy="5065576"/>
          </a:xfrm>
          <a:prstGeom prst="rect">
            <a:avLst/>
          </a:prstGeom>
        </p:spPr>
      </p:pic>
      <p:sp>
        <p:nvSpPr>
          <p:cNvPr id="5" name="TextBox 4">
            <a:hlinkClick r:id="rId2"/>
          </p:cNvPr>
          <p:cNvSpPr txBox="1"/>
          <p:nvPr/>
        </p:nvSpPr>
        <p:spPr>
          <a:xfrm>
            <a:off x="285789" y="1913644"/>
            <a:ext cx="6954461" cy="4062651"/>
          </a:xfrm>
          <a:prstGeom prst="rect">
            <a:avLst/>
          </a:prstGeom>
          <a:noFill/>
        </p:spPr>
        <p:txBody>
          <a:bodyPr wrap="square" rtlCol="0">
            <a:spAutoFit/>
          </a:bodyPr>
          <a:lstStyle/>
          <a:p>
            <a:r>
              <a:rPr lang="en-GB" sz="2000" dirty="0">
                <a:latin typeface="Comic Sans MS" panose="030F0702030302020204" pitchFamily="66" charset="0"/>
              </a:rPr>
              <a:t>Checking your child’s progress is easy:</a:t>
            </a:r>
          </a:p>
          <a:p>
            <a:endParaRPr lang="en-GB" sz="2000" dirty="0">
              <a:latin typeface="Comic Sans MS" panose="030F0702030302020204" pitchFamily="66" charset="0"/>
            </a:endParaRPr>
          </a:p>
          <a:p>
            <a:r>
              <a:rPr lang="en-GB" sz="2000" dirty="0">
                <a:latin typeface="Comic Sans MS" panose="030F0702030302020204" pitchFamily="66" charset="0"/>
              </a:rPr>
              <a:t>When your child has logged in, select their avatar in the top right hand corner and then select the  ‘My Stats’ option. </a:t>
            </a:r>
          </a:p>
          <a:p>
            <a:endParaRPr lang="en-GB" sz="2000" dirty="0">
              <a:latin typeface="Comic Sans MS" panose="030F0702030302020204" pitchFamily="66" charset="0"/>
            </a:endParaRPr>
          </a:p>
          <a:p>
            <a:r>
              <a:rPr lang="en-GB" sz="2000" dirty="0">
                <a:latin typeface="Comic Sans MS" panose="030F0702030302020204" pitchFamily="66" charset="0"/>
              </a:rPr>
              <a:t>In the effort tab, you can see how many minutes the children have played.</a:t>
            </a:r>
          </a:p>
          <a:p>
            <a:endParaRPr lang="en-GB" sz="2000" dirty="0">
              <a:latin typeface="Comic Sans MS" panose="030F0702030302020204" pitchFamily="66" charset="0"/>
            </a:endParaRPr>
          </a:p>
          <a:p>
            <a:r>
              <a:rPr lang="en-GB" sz="2000" dirty="0">
                <a:latin typeface="Comic Sans MS" panose="030F0702030302020204" pitchFamily="66" charset="0"/>
              </a:rPr>
              <a:t>Under fluency, you can see how quickly your child is able to answer each question and how confident they are with their individual times table knowledge.</a:t>
            </a:r>
          </a:p>
          <a:p>
            <a:endParaRPr lang="en-GB" dirty="0">
              <a:latin typeface="Comic Sans MS" panose="030F0702030302020204" pitchFamily="66" charset="0"/>
            </a:endParaRPr>
          </a:p>
        </p:txBody>
      </p:sp>
      <p:pic>
        <p:nvPicPr>
          <p:cNvPr id="8" name="Picture 7"/>
          <p:cNvPicPr>
            <a:picLocks noChangeAspect="1"/>
          </p:cNvPicPr>
          <p:nvPr/>
        </p:nvPicPr>
        <p:blipFill>
          <a:blip r:embed="rId5"/>
          <a:stretch>
            <a:fillRect/>
          </a:stretch>
        </p:blipFill>
        <p:spPr>
          <a:xfrm>
            <a:off x="7201523" y="4431866"/>
            <a:ext cx="2632025" cy="1729094"/>
          </a:xfrm>
          <a:prstGeom prst="rect">
            <a:avLst/>
          </a:prstGeom>
        </p:spPr>
      </p:pic>
    </p:spTree>
    <p:extLst>
      <p:ext uri="{BB962C8B-B14F-4D97-AF65-F5344CB8AC3E}">
        <p14:creationId xmlns:p14="http://schemas.microsoft.com/office/powerpoint/2010/main" val="2836513569"/>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ChangeArrowheads="1"/>
          </p:cNvSpPr>
          <p:nvPr/>
        </p:nvSpPr>
        <p:spPr bwMode="auto">
          <a:xfrm>
            <a:off x="322185" y="424603"/>
            <a:ext cx="1046391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200" b="1" dirty="0">
                <a:effectLst>
                  <a:outerShdw blurRad="38100" dist="38100" dir="2700000" algn="tl">
                    <a:srgbClr val="000000"/>
                  </a:outerShdw>
                </a:effectLst>
                <a:latin typeface="Comic Sans MS" panose="030F0702030302020204" pitchFamily="66" charset="0"/>
                <a:cs typeface="Arial" charset="0"/>
              </a:rPr>
              <a:t>A quick guide to everyday Maths opportunities for your child</a:t>
            </a:r>
            <a:endParaRPr lang="en-US" altLang="en-US" sz="3200" b="1" dirty="0">
              <a:effectLst>
                <a:outerShdw blurRad="38100" dist="38100" dir="2700000" algn="tl">
                  <a:srgbClr val="000000"/>
                </a:outerShdw>
              </a:effectLst>
              <a:latin typeface="Comic Sans MS" panose="030F0702030302020204" pitchFamily="66" charset="0"/>
              <a:cs typeface="Arial" charset="0"/>
            </a:endParaRPr>
          </a:p>
        </p:txBody>
      </p:sp>
      <p:sp>
        <p:nvSpPr>
          <p:cNvPr id="21509" name="Rectangle 5"/>
          <p:cNvSpPr>
            <a:spLocks noGrp="1" noRot="1" noChangeArrowheads="1"/>
          </p:cNvSpPr>
          <p:nvPr>
            <p:ph idx="1"/>
          </p:nvPr>
        </p:nvSpPr>
        <p:spPr>
          <a:xfrm>
            <a:off x="0" y="2354347"/>
            <a:ext cx="12074434" cy="4349931"/>
          </a:xfrm>
        </p:spPr>
        <p:txBody>
          <a:bodyPr>
            <a:normAutofit lnSpcReduction="10000"/>
          </a:bodyPr>
          <a:lstStyle/>
          <a:p>
            <a:pPr eaLnBrk="1" hangingPunct="1">
              <a:defRPr/>
            </a:pPr>
            <a:r>
              <a:rPr lang="en-US" altLang="en-US" sz="2000" dirty="0" err="1">
                <a:solidFill>
                  <a:schemeClr val="tx1"/>
                </a:solidFill>
                <a:latin typeface="Comic Sans MS" panose="030F0702030302020204" pitchFamily="66" charset="0"/>
              </a:rPr>
              <a:t>Practise</a:t>
            </a:r>
            <a:r>
              <a:rPr lang="en-US" altLang="en-US" sz="2000" dirty="0">
                <a:solidFill>
                  <a:schemeClr val="tx1"/>
                </a:solidFill>
                <a:latin typeface="Comic Sans MS" panose="030F0702030302020204" pitchFamily="66" charset="0"/>
              </a:rPr>
              <a:t> spotting and </a:t>
            </a:r>
            <a:r>
              <a:rPr lang="en-US" altLang="en-US" sz="2000" dirty="0" err="1">
                <a:solidFill>
                  <a:schemeClr val="tx1"/>
                </a:solidFill>
                <a:latin typeface="Comic Sans MS" panose="030F0702030302020204" pitchFamily="66" charset="0"/>
              </a:rPr>
              <a:t>recognising</a:t>
            </a:r>
            <a:r>
              <a:rPr lang="en-US" altLang="en-US" sz="2000" dirty="0">
                <a:solidFill>
                  <a:schemeClr val="tx1"/>
                </a:solidFill>
                <a:latin typeface="Comic Sans MS" panose="030F0702030302020204" pitchFamily="66" charset="0"/>
              </a:rPr>
              <a:t> numbers in the environment. Add/multiply/subtract/divide door numbers, numbers on car registration plates, road signs and at the shop.</a:t>
            </a:r>
          </a:p>
          <a:p>
            <a:pPr eaLnBrk="1" hangingPunct="1">
              <a:defRPr/>
            </a:pPr>
            <a:r>
              <a:rPr lang="en-US" altLang="en-US" sz="2000" dirty="0">
                <a:solidFill>
                  <a:schemeClr val="tx1"/>
                </a:solidFill>
                <a:latin typeface="Comic Sans MS" panose="030F0702030302020204" pitchFamily="66" charset="0"/>
              </a:rPr>
              <a:t>Flicking through the TV guide? Ask your child to calculate the length of their </a:t>
            </a:r>
            <a:r>
              <a:rPr lang="en-US" altLang="en-US" sz="2000" dirty="0" err="1">
                <a:solidFill>
                  <a:schemeClr val="tx1"/>
                </a:solidFill>
                <a:latin typeface="Comic Sans MS" panose="030F0702030302020204" pitchFamily="66" charset="0"/>
              </a:rPr>
              <a:t>favourite</a:t>
            </a:r>
            <a:r>
              <a:rPr lang="en-US" altLang="en-US" sz="2000" dirty="0">
                <a:solidFill>
                  <a:schemeClr val="tx1"/>
                </a:solidFill>
                <a:latin typeface="Comic Sans MS" panose="030F0702030302020204" pitchFamily="66" charset="0"/>
              </a:rPr>
              <a:t> </a:t>
            </a:r>
            <a:r>
              <a:rPr lang="en-US" altLang="en-US" sz="2000" dirty="0" err="1">
                <a:solidFill>
                  <a:schemeClr val="tx1"/>
                </a:solidFill>
                <a:latin typeface="Comic Sans MS" panose="030F0702030302020204" pitchFamily="66" charset="0"/>
              </a:rPr>
              <a:t>programmes</a:t>
            </a:r>
            <a:r>
              <a:rPr lang="en-US" altLang="en-US" sz="2000" dirty="0">
                <a:solidFill>
                  <a:schemeClr val="tx1"/>
                </a:solidFill>
                <a:latin typeface="Comic Sans MS" panose="030F0702030302020204" pitchFamily="66" charset="0"/>
              </a:rPr>
              <a:t>. How long is it until the next </a:t>
            </a:r>
            <a:r>
              <a:rPr lang="en-US" altLang="en-US" sz="2000" dirty="0" err="1">
                <a:solidFill>
                  <a:schemeClr val="tx1"/>
                </a:solidFill>
                <a:latin typeface="Comic Sans MS" panose="030F0702030302020204" pitchFamily="66" charset="0"/>
              </a:rPr>
              <a:t>programme</a:t>
            </a:r>
            <a:r>
              <a:rPr lang="en-US" altLang="en-US" sz="2000" dirty="0">
                <a:solidFill>
                  <a:schemeClr val="tx1"/>
                </a:solidFill>
                <a:latin typeface="Comic Sans MS" panose="030F0702030302020204" pitchFamily="66" charset="0"/>
              </a:rPr>
              <a:t>?</a:t>
            </a:r>
          </a:p>
          <a:p>
            <a:pPr eaLnBrk="1" hangingPunct="1">
              <a:defRPr/>
            </a:pPr>
            <a:r>
              <a:rPr lang="en-US" altLang="en-US" sz="2000" dirty="0">
                <a:solidFill>
                  <a:schemeClr val="tx1"/>
                </a:solidFill>
                <a:latin typeface="Comic Sans MS" panose="030F0702030302020204" pitchFamily="66" charset="0"/>
              </a:rPr>
              <a:t>Use food packaging to discuss 2D and 3D shapes. What are the properties of these shapes e.g. how many faces, sides, vertices? Flatten the packaging out to find the net of the 3D shape too. </a:t>
            </a:r>
          </a:p>
          <a:p>
            <a:pPr eaLnBrk="1" hangingPunct="1">
              <a:defRPr/>
            </a:pPr>
            <a:r>
              <a:rPr lang="en-US" altLang="en-US" sz="2000" dirty="0">
                <a:solidFill>
                  <a:schemeClr val="tx1"/>
                </a:solidFill>
                <a:latin typeface="Comic Sans MS" panose="030F0702030302020204" pitchFamily="66" charset="0"/>
              </a:rPr>
              <a:t>Measuring up for new furniture? Want to make sure the Christmas tree will fit in your living room? These are really good opportunities to encourage your child to see the value of careful measuring skills in everyday life.</a:t>
            </a:r>
          </a:p>
          <a:p>
            <a:pPr eaLnBrk="1" hangingPunct="1">
              <a:defRPr/>
            </a:pPr>
            <a:r>
              <a:rPr lang="en-US" altLang="en-US" sz="2000" dirty="0" err="1">
                <a:solidFill>
                  <a:schemeClr val="tx1"/>
                </a:solidFill>
                <a:latin typeface="Comic Sans MS" panose="030F0702030302020204" pitchFamily="66" charset="0"/>
              </a:rPr>
              <a:t>Practise</a:t>
            </a:r>
            <a:r>
              <a:rPr lang="en-US" altLang="en-US" sz="2000" dirty="0">
                <a:solidFill>
                  <a:schemeClr val="tx1"/>
                </a:solidFill>
                <a:latin typeface="Comic Sans MS" panose="030F0702030302020204" pitchFamily="66" charset="0"/>
              </a:rPr>
              <a:t> telling the time with your child. Can they read both the digital and analogue clock? Can they readily convert between the two.</a:t>
            </a:r>
          </a:p>
          <a:p>
            <a:pPr eaLnBrk="1" hangingPunct="1">
              <a:defRPr/>
            </a:pPr>
            <a:r>
              <a:rPr lang="en-US" altLang="en-US" sz="2000" dirty="0">
                <a:solidFill>
                  <a:schemeClr val="tx1"/>
                </a:solidFill>
                <a:latin typeface="Comic Sans MS" panose="030F0702030302020204" pitchFamily="66" charset="0"/>
              </a:rPr>
              <a:t>Board Games supply endless opportunities for </a:t>
            </a:r>
            <a:r>
              <a:rPr lang="en-US" altLang="en-US" sz="2000" dirty="0" err="1">
                <a:solidFill>
                  <a:schemeClr val="tx1"/>
                </a:solidFill>
                <a:latin typeface="Comic Sans MS" panose="030F0702030302020204" pitchFamily="66" charset="0"/>
              </a:rPr>
              <a:t>Maths</a:t>
            </a:r>
            <a:r>
              <a:rPr lang="en-US" altLang="en-US" sz="2000" dirty="0">
                <a:solidFill>
                  <a:schemeClr val="tx1"/>
                </a:solidFill>
                <a:latin typeface="Comic Sans MS" panose="030F0702030302020204" pitchFamily="66" charset="0"/>
              </a:rPr>
              <a:t> – Snakes and Ladders, Monopoly, Bingo, Connect Four, Battle Ships </a:t>
            </a:r>
            <a:r>
              <a:rPr lang="en-US" altLang="en-US" sz="2000" dirty="0" err="1">
                <a:solidFill>
                  <a:schemeClr val="tx1"/>
                </a:solidFill>
                <a:latin typeface="Comic Sans MS" panose="030F0702030302020204" pitchFamily="66" charset="0"/>
              </a:rPr>
              <a:t>etc</a:t>
            </a:r>
            <a:endParaRPr lang="en-US" altLang="en-US" sz="2000" dirty="0">
              <a:solidFill>
                <a:schemeClr val="tx1"/>
              </a:solidFill>
              <a:latin typeface="Comic Sans MS" panose="030F0702030302020204" pitchFamily="66" charset="0"/>
            </a:endParaRPr>
          </a:p>
        </p:txBody>
      </p:sp>
      <p:pic>
        <p:nvPicPr>
          <p:cNvPr id="38916" name="Picture 6" descr="j01856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6097" y="424603"/>
            <a:ext cx="922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91334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50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50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50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127524" y="301636"/>
            <a:ext cx="8211242" cy="947334"/>
          </a:xfrm>
          <a:prstGeom prst="rect">
            <a:avLst/>
          </a:prstGeom>
        </p:spPr>
        <p:txBody>
          <a:bodyPr>
            <a:normAutofit fontScale="92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rgbClr val="0A4FFB"/>
                </a:solidFill>
              </a:rPr>
              <a:t>Strategies to support home learning in Number</a:t>
            </a:r>
            <a:br>
              <a:rPr lang="en-US" sz="2400" b="1" dirty="0">
                <a:solidFill>
                  <a:srgbClr val="0A4FFB"/>
                </a:solidFill>
              </a:rPr>
            </a:br>
            <a:endParaRPr lang="en-US" sz="2400" b="1" dirty="0">
              <a:solidFill>
                <a:srgbClr val="0A4FFB"/>
              </a:solidFill>
            </a:endParaRPr>
          </a:p>
        </p:txBody>
      </p:sp>
      <p:sp>
        <p:nvSpPr>
          <p:cNvPr id="6" name="Content Placeholder 7"/>
          <p:cNvSpPr txBox="1">
            <a:spLocks/>
          </p:cNvSpPr>
          <p:nvPr/>
        </p:nvSpPr>
        <p:spPr>
          <a:xfrm>
            <a:off x="1524001" y="1052990"/>
            <a:ext cx="8814766" cy="4330099"/>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Clr>
                <a:srgbClr val="7030A0"/>
              </a:buClr>
              <a:buFont typeface="Wingdings 3" panose="05040102010807070707" pitchFamily="18" charset="2"/>
              <a:buChar char=""/>
            </a:pPr>
            <a:r>
              <a:rPr lang="en-GB" sz="2600" dirty="0"/>
              <a:t>Play a mystery game with your child using a feely bag ‘Which multiplication am I?’ </a:t>
            </a:r>
            <a:r>
              <a:rPr lang="en-GB" sz="2600" dirty="0" err="1"/>
              <a:t>e.g</a:t>
            </a:r>
            <a:r>
              <a:rPr lang="en-GB" sz="2600" dirty="0"/>
              <a:t> pull out 10 cubes and organise into 2 groups. Ask your child to say the number sentence and then write it </a:t>
            </a:r>
            <a:r>
              <a:rPr lang="en-GB" sz="2600" dirty="0" err="1"/>
              <a:t>eg</a:t>
            </a:r>
            <a:r>
              <a:rPr lang="en-GB" sz="2600" dirty="0"/>
              <a:t> 10 x 2 = 20 </a:t>
            </a:r>
          </a:p>
          <a:p>
            <a:pPr>
              <a:buClr>
                <a:srgbClr val="7030A0"/>
              </a:buClr>
              <a:buFont typeface="Wingdings 3" panose="05040102010807070707" pitchFamily="18" charset="2"/>
              <a:buChar char=""/>
            </a:pPr>
            <a:r>
              <a:rPr lang="en-GB" sz="2600" dirty="0"/>
              <a:t>Using concrete objects on your table, a feely bag and dice. Without looking in the bag, ask your child to pull out either 2 concrete objects, 5 or 10. Now roll the dice </a:t>
            </a:r>
            <a:r>
              <a:rPr lang="en-GB" sz="2600" dirty="0" err="1"/>
              <a:t>eg</a:t>
            </a:r>
            <a:r>
              <a:rPr lang="en-GB" sz="2600" dirty="0"/>
              <a:t> your child pulls out 5 cubes and rolls the dice to reveal 3. This becomes 5 x 3. Your child needs to show 5 , 3 times with that object (3 groups of 5).</a:t>
            </a:r>
          </a:p>
          <a:p>
            <a:pPr>
              <a:buClr>
                <a:srgbClr val="7030A0"/>
              </a:buClr>
              <a:buFont typeface="Wingdings 3" panose="05040102010807070707" pitchFamily="18" charset="2"/>
              <a:buChar char=""/>
            </a:pPr>
            <a:endParaRPr lang="en-GB" dirty="0"/>
          </a:p>
        </p:txBody>
      </p:sp>
      <p:pic>
        <p:nvPicPr>
          <p:cNvPr id="7" name="Picture 6" descr="Screen Shot 2019-06-18 at 17.04.44.png"/>
          <p:cNvPicPr>
            <a:picLocks noChangeAspect="1"/>
          </p:cNvPicPr>
          <p:nvPr/>
        </p:nvPicPr>
        <p:blipFill rotWithShape="1">
          <a:blip r:embed="rId3">
            <a:extLst>
              <a:ext uri="{28A0092B-C50C-407E-A947-70E740481C1C}">
                <a14:useLocalDpi xmlns:a14="http://schemas.microsoft.com/office/drawing/2010/main" val="0"/>
              </a:ext>
            </a:extLst>
          </a:blip>
          <a:srcRect t="60104"/>
          <a:stretch/>
        </p:blipFill>
        <p:spPr>
          <a:xfrm>
            <a:off x="1524000" y="5411010"/>
            <a:ext cx="9144000" cy="1446990"/>
          </a:xfrm>
          <a:prstGeom prst="rect">
            <a:avLst/>
          </a:prstGeom>
        </p:spPr>
      </p:pic>
    </p:spTree>
    <p:extLst>
      <p:ext uri="{BB962C8B-B14F-4D97-AF65-F5344CB8AC3E}">
        <p14:creationId xmlns:p14="http://schemas.microsoft.com/office/powerpoint/2010/main" val="33032791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p:cNvSpPr>
            <a:spLocks noChangeArrowheads="1"/>
          </p:cNvSpPr>
          <p:nvPr/>
        </p:nvSpPr>
        <p:spPr bwMode="auto">
          <a:xfrm>
            <a:off x="1635253" y="379315"/>
            <a:ext cx="865408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4000" dirty="0">
                <a:solidFill>
                  <a:schemeClr val="accent4">
                    <a:lumMod val="10000"/>
                  </a:schemeClr>
                </a:solidFill>
                <a:latin typeface="Comic Sans MS" panose="030F0702030302020204" pitchFamily="66" charset="0"/>
                <a:cs typeface="Arial" charset="0"/>
              </a:rPr>
              <a:t>Websites to support children’s Maths skills</a:t>
            </a:r>
            <a:endParaRPr lang="en-US" altLang="en-US" sz="4000" dirty="0">
              <a:solidFill>
                <a:schemeClr val="accent4">
                  <a:lumMod val="10000"/>
                </a:schemeClr>
              </a:solidFill>
              <a:latin typeface="Comic Sans MS" panose="030F0702030302020204" pitchFamily="66" charset="0"/>
              <a:cs typeface="Arial" charset="0"/>
            </a:endParaRPr>
          </a:p>
        </p:txBody>
      </p:sp>
      <p:pic>
        <p:nvPicPr>
          <p:cNvPr id="409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4114" y="330995"/>
            <a:ext cx="1071562"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5" name="AutoShape 6" descr="data:image/jpeg;base64,/9j/4AAQSkZJRgABAQAAAQABAAD/2wCEAAkGBxIQEhUUEBQWFRUVGBYVFxUUFBgVFhgcGBkYGBgaFBgYHSggGRolHBcaITEiJSkrLi4uGB8zODMsNygtLisBCgoKDg0OGxAQGywkICQsLDAvNCwsLCwuLDIyLCwuLywsLSw0LywsLC8sLCwvLCwvLywsLCwsLCwsLC8vLCwsLP/AABEIAOEA4QMBEQACEQEDEQH/xAAcAAABBAMBAAAAAAAAAAAAAAAAAQMFBgIEBwj/xABDEAABAwIEAwUFBgQEBAcAAAABAAIRAyEEBRIxQVFhBhMicYEHMpGhsUJScsHR8BQjgpIzQ2LxCBai4RUkU2NzssL/xAAbAQABBQEBAAAAAAAAAAAAAAAAAQIDBAUGB//EADgRAAEDAgQDBgUFAQABBQEAAAEAAhEDBBIhMUEFUWETcYGRsfAGIqHB0RQyQuHxI1IkMzSCkhX/2gAMAwEAAhEDEQA/AO4oQhCEIQhCEIQhCEIQhCEhMboQqb2g9qGV4KQ6uKrx/l4cd6bbguB0A9C4KVtF7tAklUTH+27EViRgMG0AGO8rvLvixukA/wBRS1W0qImq6FDVuGU/3FROO7eZrWEfxApz/wCm1oA/CQA74lZf6xodMkjlAHnM/T6aLNN+7FM5dwH5UK7GYl4iri8VUPEuxFWPhqgBMqcRqEywADuB9VG+/qkyDC1n4ZrveBd+Jznf/YlQm9rn+XooXXNU6uTtIaPc8P4bfRQmo86kqPG7mtyjm+JZ7les38NV7foU7tXRkT5p4r1Bo4+alsH25zGlEYhzhyqBtSfMuBPzT23VQbqVt7WburHl3tZrttiKFOoOdMmmfnqBPwUzb4/yCss4kf5DyVuyj2j4DEQHPNF3KsNI/vEtjzIVtlzTdurlO8pP3jvVtp1A4AtIINwQZB8iFOrSyQhCEIQhCEIQhCEIQhCEIQhCEIQhCEIQhCEIQhI9wAJJAAuSbAAcShC5h2y9s+Ews08EBiqotqBig0/jF6n9Nj95WKds52uSQlcW7UduMfmJP8TWdoP+SzwUhxHgHvRzdJ6q9ToNYmEqEw2HDiA5zWiJkm3lbj0RVqFjZa0k9P726qGpULRkCVMU84p0m6Wgujk0Mb+qyKnC61d+N5w+OI/b8Kg6zqVHYnGPGStTG5zUdZp0j/TM/E/orltwqjTEuGI9YVilZ025uz71H9++/idfe5v5rR7FmWQy6KzgZyCcw2LLI3gGYDiPTkmVbdtSZjyBTalIP/xYOreLU3w3BF5g879U7spZgdnty9E4M+XC7NTGUZnUe/S9zTO2oR6N0j6rGv8AhtCnSxsacuWfnP2WfdW1NjMTQffep4fvl6Fc65oHv7LMKCE0IlIQnCdkoKkMmzzE4MzhqrmcS0GWH8TD4T5xKkp1ns0KmpXD6Z+UrpPZv2p06kMxrO7dt3rATTP4m+835jyWhTvGnJ+S1KN+12T8vRdEw9dlRofTcHNcJDmkOaRzBFirYM5hXwQRITiVKhCEIQhCEIQhCEIQhCEIQhCEIQhCFAdr+1+Fyul3mJfczopNvUqEfdby5kwBIvcJ7KbnmAiV5z7c+0bGZqS157rD8KDD4bGQajrGodt7WsAtGlbtZ3phKhMBlHe6TPhIkx70ztB9Lqnd8R7AOEfNOXLTWftqs+td9nIjP6KcbllPRo02+fx9FhHiFftO0nP6eSzTc1MWOc0YwUqTdTwIFmiNrbMHBOtXXNd+CkepP3cd+76IpGrUdhae/wDtU8rtAFvoSwhCWEISwhCIQtjCVwzVLdUgt3jffbdQVqJqRBiDKjqUy+M4gykw2LfT9xxHTh6g2SV7WlWEVGg++eqKlJlT9wlSeHzqqIbUAMkGTDTB87eqy6vCLcy+nlA0EkT6/VU6llTMuZ+f7U6KhgENJHEgtP53XPOojEQ50HYQ78ZLMLRJk+qcF/3CruaWmCm6LGEp2Sypjs52mxOAdNB3hJl1J12O8xwPUQbeimo1nUzkclYoXL6Ry0XZ+yfa/D5g2GHRVAl1Fx8Q5lp+23qOkgStSlXbUGWq2qFyyqMteSsSmVhCEIQhCEIQhCEIQhCEIQhCEKje0r2i0cpZoZFTFPEspz4WA7PqxcN5Dc9NxNSomoeiQmF5qznNq+MqurYmo6pUdu53yDQLNaOAFgtNjA0QEwlaSlASK15FhiGa3mS7xXF4iBJ32+q5Titw11Ts2aDLp5aa67rDvKoL8LdApWFkaqkqlnuJc+qQ4QGSAPz9V23CrWnSoBzcy7Mn3yW7Z02spgjdaLKLiYDSSbgAEmOa0C9jRLiAFZL2gSSsSIUgEpZlIlhKhLCEIhCEQhZE2H/ZNw5pAM09TxI06HtDmjbg5s76T+RkKrUofPjY6DvuD3j7iCo3UjOJpg/Q96cpOpsAcHF157tzSAY+8QYIn4xwUb2Vaksc2Mv3A+m4Pp1THB7zhIjqD6K24SqKjGvH2h/uuLuqJoVXUzsVhVWYHlvJZ6VDiyhNlYkJJSyloVn03B9Nxa5plrmmCDzBUjHEGQpGOLTIXY+wPb1uLihiiG19mu91tXyH2X9OPDkNWhcB/wArtVtWt2Knyu19Ve1aV5CEIQhCEIQhCEIQhCEKje1Ht+zKaOinD8VUH8thuGDbvKg+7MwOJHQxNRpGoeiQmF5jx2MqV6jqtZxfUeS5znGSSea1GtDRATEypAEinMkykuOuoLDYHieoWNxPiIpt7Omczy2Czby7AGBhzVlAXKkrHJTdOuC8svLRJMEC/n9R1Vl9s9tEVNiY6++ncnupkMDua1MJhHGu+rPhMgWBPh8Jv9m4tzC0bi5ptsm28fMInUa56b9eTlPVrNFAU9x98/H8qNxmIIqv71oJMBpBbLQD4ZB92Z3kbyOC17W3Bt2Ci6AMzkYdOsc42yMxB3VulTBpN7M6a658+/6pj+DcZFTxSQA5oLo06S8gAXtAnjHK6t/qGwHU8spgwJmcPdntt35KXtgILMuhy1mPf+KWqZfhqX+KAAY0gl2q2+28n8lisvb+4H/AkkakAYc+/SB9VRbcXFT9hnnpCZxHZvU6WeBp3aTJHkf91NR+IG02YavzOG4EDyy+ykZxLC2HZnmsMV2ZiNDjH2i7gImQAn23xCHyHtz2A3ziM8k6nxOZxDuhVxdNC1lI4urRexumQ5rQ2CAJ62F+O8fkc6jSuKdU4oLXGd8umZ9JjlnIqU2VWPM6Ez7lR0K8Wgq2naOFe+NLSZMCBb4qGrVp0gS9wEJj6rGfuKtGW030YbViHTfXPi3O43N9jFue/IX9SjdS+hq2P4xlp5DunPlpi3DmVZdT26bf15/aSIWMqcrAtTpCdKxIQE4FYgkGRYi4IsR5JwMJwMLsns57a/xYGHxJ/ntHhcf80D/9gb8xfmta2uMYwu19VuWl12gwu19VfFbV5CEIQhCEIQhCEKA7bdqKWV4V+Iq3Pu06cwajz7rRyHEngAd9k+mwvdAQV5QzrNauMr1K+IdqqVDqceHIADg0CABwAC1mMDRAUZK0lKAkUxkeWF51PEM+Z6DkOqyuJX7aLcDD8/p39eQ8SqF5chgwtOforSxsWFguSc4kyTKxCZSVKukgQ4zxDSQPxEbKWlRxtLgRlsSAT3A69c0rW4gTIy6+idAlR5NAJ19/VR6KNrmpR8DANBbZ73QGHxWHHi0AeQW3QbQvf+tT94d+1okuGWZ+uI956K4zs63zO1nQDXT+5KYw1B3honQ7SC6pLXQC64DhMvdxvA+SuV6rIdcjEJIDILZMZZZENbzIk67SFJUqNzq5ichpty5DzKwzMvw7AbEtgMfqIe2fFDgLPHhPPrKlsRSvXnUB04hEtdGUg6tOY5HlCfb4K7iOeojI7ZbjX8LVyLNG03HvJl5Am2kDryAngrXGOGPuKIFOIaCYzkn8nrKmvLV1RowbK4aVwErAlGlKDBlEqgZvgzRqFsQOF5t8B++a9Ksbo3VBrwc98oz8z6rqbWsKtMO3Wmr8bKdCSMoSq49mwDQHME8I3v62IXC8elt2Z0IHvp75rn7+RWKfxGEpVnXu5hGzrtO+2wnqOCqUrm5t2aQ1w3Gu2uRy71EyrVpNy0P1T95iOG8j58VWc1pbjmM9IP8AijyiUhum4cOqFjpQSCnStfFU5FnaXT4T13gjiLbKe3eGu+ZuIb/noeRUtN0HMSN05QqvYWvadL2kOBaYhwuC09CmSA6W+CUOh0tXeewnagZhQl0CtThtVo48nt6Oj0II5E7FCsKjZ3W/bXArMnfdWZTqyhCEIQhCEj3AAkkAC5JsABxKELyr7Ue2JzXGFzCf4elLKAuLW1PIPF5E+QaOC1Lelgb1TCVT1aATVvZZgHVXTEtBE8JvtP15D0mpeXbKDYJzIPh1/HM9JIrXFw2mInNXOmyAuJe/E4lc84yU4FHqmoaDeYI4QPre6kOHKJB3z9NI8fNISNk4AeG3NN+UajOdPfvomykdVa0SYHDqLbAC/DgpW29eoS0Tnn0OfPTfU9yUNc7JQOJxjGOnDkOrVHRIEBonaDa/GT1suqoWVWrTwXYw0mDTUuMayMxGwAjYStOnRe5sVsmNHnl9tvJbObtFXCNe8gEAOm+8XAFtzb9yqXDA624o+gwGJI202J10B5g+ihtSaV0WNGWngqrhaZe9oAJkiwEn0C6uuSWOdMADfIfdbdRwawk8l0ik7UAYiRMHh0Xltan2VRzJmD59VyLhhJCyhRjVJKpfaSn4mPlx1AjxNg2Mz1F/TovSeCkBjqUAYSP2mRp9Dl46gnVdDw93ylmWXI++ShltQtBImwlU12WxWiqWHZ4+BaCQfhPyXO/ENl2tv2o1afoco9FncSpYqeMaj7qZzSp3DhV0EtcC2oW+mgnnxHr5LA4bTN7SNuXw5pDmT44h3aH6xqs+3b2zezxZjMT9fsscJWp1Ks09JDWCSBDpcbATwABJHVLd0q9G3IrSJdpMiBuY3JMA8hyS1WPZTh8iT4Ze8lIELFVVYOCUFOBWnj8PrYQPeEOaeou3f4K9aVuxqh5/acj3HX8qxRqYHgnQ5Hu3UdSznxBtVvd2vM7/AAsFoVeEf8y+i7HyiNPf+K26y+XFTOJWfsznj8FiGV6dwLOaDZ7DGpv5jqAVmUnupPz8VDQqmi+fNeh8Di2VqbKlM6mPaHNPMET6HotoEESF0TXBwkJ9KlQhCEIXL/bx2r/hcIMLSMVcUCHRu2kLP/uPh6jWrFtTxOnkkJXnNagCjUvk2Vd74n+583eXTqsziPERbjAz9/p/fTx76N3d9n8rdfRWqlTDQABAGwGy5N73PcXOMkrEc4kyU6Ao9UxZgJJTZSsp3J5/lsPLf4pzqktA5cvXvSF2UKp53m1R1RzGuhjTA0HeOJO/5fVd1wnhVCnRbUcyXET8208ht68+S3LS0phgcRmea1srx7qLi4XcY3AMiZcNRPhkdCtC+sGXVMU3adCcjGRgax4Ka4t21Whp09xlut3K8JTNXuqtN3eTqEmBZurS4Rt1CqcRuqzbb9TQqDBEaSczGIGdRyPqq9zWeKXaMcMMR9YkKazvE06bTSqN/lup+HTEyCBDRsIkFc9wizrXDhcU3E1A/wCbFpBEydzOnuVnWlOo9wqMPzA5zy/tVfKaAfWY24BPAwbX39F218/sbV7wBkOUjy/1bVy8spOcuhUaIY0NGzQAPReTV6zq1V1R2pJK5V7y5xcd1G55mww7fDDqhMBpO3GSOX6rX4NwZ96+XghkTPPaAef46hW7O0Nd2eTeaqDqtXGVbkaiLAmBb7LV2tN1vw2hDGkNGu57yt4Mp2lPLT3mVtZlkL6FMPc5u8FvKdoPFR8P47Svrg0abTkJB/PLp9lDb37a1TA0H36KHIWy6nOavytvKarWVmOfsDeP3sqPEqFSrbPZT1I9+PLruNVBcsc+k5rdVd6+JY0NJIh9m3sbTY7Lzi3s6tR7g0H5dcsxtpr3jULnGUnuJAGmqrmaUv4auKhbqY92rSLC30cCZHnwXTWFd1/Zmi0w9oiTmf7BiCta2d+oo9mDDgPfgrG1wcARsQCPVci9hY8sOoMLJILTBWJCAlC06+Laxwa+GgtJkm1jBv6hX6dm6rSL6eZBAjvH2zn+lYZSc9stzzTWuliGuAIcNjzHl+qUtubNwLgW7jkU+KtAgnJY4HC90wMmYJvEblJeXIuKvaARolrVe0fiiF1P2Pdooc7BVDYg1aE9P8Rg+IeB/wDIVdsn4qZHL7rW4fVxMLDsuqq2tBCEJCY3QheR/aD2iOY4+tXBlk6KXSmyzLHabuI5uK1qFPA2FGSoLCUDUe1o3cY8uZ+CfWqijTNR2wUdR4psLjsrxQpBrQ0bAAD0XC1ahqPLzqSube4uJcd0+0KIqMrJqTUZJpWGLpOc2GmCSBPK9yOoEx1hWbOqym8veJABy58h4mJ6SnUnBrpPv2dei22tVMulQEqndp8LorFwENeARa07Eedp9V6H8PXPb2gaTLmyDz5j6ZeC3+HVcdGCcwnuy2XipULnz/L0kDreJ+Gyj+Ir99tbhlOPnkTyEbeeuyZxK4NOmGt/lKk+10NbTcCQ8OOkjhsT9BCy/hUGo+qyAaZAmd9vrnPgqXC5c5zf4kZquZjVqOeRUkFs+HgCTqdHqSV2VlRoNph1HQxnzAEDPfIBa9BrA2WaH/B9E3gq/d1GO4Bwny4/KUcRp9pbPZzEDvT6tPtGFvRdCzHGClRdVHiAAIgi82F+V15RY2hr3TaDss88tI1XKUKJq1RT0XNH1JP5lesPuIyYF2AaAkY8ggjcXVNwxTO6UgEQU9isdVqx3jy6LCeCjtqFO2nsWhs6wFHToU6c4BEplpV2jUMwVIQtx+X1BTFSPCbzyuAJ85EJgvaBrdhi+bbrkTl3Rmq4uGGoac5+/wAZooY97dAPiYwzoO19/qfim1rKm/G5vyucIxDXp5IfQa6SMiRqrFhMCK3duBHdUyTTFyT4ph03ERESdlyN7fG07Sm4f9XgYtABlEiNZ10B+2TVrmliaR8ztfLbv8FMkLlpWeFg4JwTgqt2kqVGOLSZZUAIB4QbwfP6rsOCNo1aQeBDmyD1nn4fULbsGsc0OjMLfyXLu5aSTJeGm3C31usrit8K9QNaIDSfHP8ApVbu57VwAGkreIWXJJzVYFatHNnUMVQfQdFWjUDw0yA6GyWk8A5pLfUrXsqbqVN1Zw+UjXxWjaYqQNUjL+16fy7GsxFKnWpGWVWNqNOxhwBEjgb7K4RC21spEKme13PP4LK67mmH1QKDOBmpIdB5hgeR5KWi3E8BIV5WWuFGprsvTmo48A35kj8gVk8bfFAN5n7H+ln8RdFMDqrQ1cqZGYWKU6AmJizagxCaVkRxmBfkAinnIAk9xKTpCcpmfpNr/BNqsLDB++XTP++9McIURnFI1q9Kjcs994AtFxcg2sCB5ro+D1GWljWu/wCf7W/TQb5mT3dFftXilRfV30H09+CmcHgmUhDGxeTuSTzJNysG6v6926apnYbAd2yz6tZ9Uy4p80wYkAxcSAY4SOSrMqVGA4XEA65kT0y1UQcRoVQ+0rYxNTfcbiOA26L1fgDgeG0iSNNj1P15jmun4eZt2+91Dl0qSpUc85q/EJwYh+ks1HSSCWzYkWBUHYsLxUgYgIneE3s24scZppSQnoQhCRCEiFZsqDqOGNSoNdNzgO6LTzHik+XltdYt0+jdXrKDDgqNB+cEcv2/WeeuUFY9zhq3PZsMOA1n6e/JGbdndLTUpE6Q3UWG5FxZpG4g/Lco4b8Q9pV/TXA+aYBGQMcwcwSRy30CLXiOJwp1NZiVY8JT002CNMNFrAi2xi0rjb6pjuXumcznz7p25LIqumoTM5rNwVYJoTbgnBPCjc5wzKlOHmIPhggS42AvzlanCq9WlW/5iZGeUwNz4K3aVHsfLfHuT9QhjZMANHEwLdSqrWurVYEkk8s/JRtBe7vWvhMQKjZ2OzhyI3Clurc0KmDUag8xsVLVpmm6PLqE3iMIx5DiPE0gg8bGUtG6qU2lgPymcu9OZWc0FoORXZ/Y3mveYWpQcfFh32Eye7qy9s/1ioB0aFqWz8dIHll5f1C3LKpjpDpl78F0BTK2uFf8R+azVwuFBs1rq7hwJcdDD5jQ/wDuV20bqU1y4yFoBMVp7OMDWRFyA8nzJDR8BPquZ40S54cTkDAHkSfMx4LFvyXOnw/Pqppqwis4pxoTSmFONCaSmla2aMpFn80SCYbAl0kfZA48fRaPC33La3/pzG5kwIHM8tlLbOqB/wDzPfy8Vj2foimwsDtWlx+yWkSAfEDxU3Hajq1VtYtgFvMEGCdCNk6+eXvD4iRznyKlgFit5RP43/1UVkCehPL9/uycGMcScw3nr+NyMtp1ylJl4JxrBbp1/cphqOAc06noPY20hMLlAdtcC00e8sHNI4CXAmIJ34z6Lo/hu+qir+mzLTJ10jcem2sytThNdwq9nsfoqMu3XSoSoQhCEiEiEITUKQpZs9tB1AbOMkm9jHhAO17+qz6nDqb7oXJ1A068zzyyVV1ox1cVjqPcqXy+vVxkU5cKTQBUIc0EuIN7/ZtGkcpWbW/T8MLq0NNQzgyOQG2W+ZJcc840VCuynaS/LEZw5HT87yrW4LiZnNYgWnj67GN/mP0B3hDuIJHA8PNXbK2rVqk0mYsOZG2XrPLUqehTe93yCYzUTUwuMaP5dVrwZMuABvwEyIvIutptzwmof+1IsIygTH0jPnlKvNq2jj87CEycSzEt7mqSKgidMQSPunb0Uv6SrYVTc0QDTPOZA67+uWqk7J9u7tWCW9VB4nHViw03EloOm4E22BO82W1TsrZtXtmD5iJyJ335brSp0KQfjaMzmpHsy951zJabyfvf7H6LH48ykAwDJw26f6MlU4gGDDGv2U25c4FnBWz2UZj3OYtYT4cRTqU45vaBVYT5NZUH9S1eHmQ5vcfsfstbhr83NXcleWsvLXtmx5rZvibyKeik3ppY3UP7y5adqIYmOVJAVsJqu2XNEOgQNREfhhtv7VxV+TiaCZyB85P3XOVyZE8vXP7reas8qsU41NKaU61NKYU07DDvBVcSdDSGtAmJ94iLkkQPRW6dy7sP0zABicJM68hyABzTxUODsxuc/sO5amDYwPdW1ufqJsGkgAwBqbE207x9JWxc/qHUBZhjWgARJAk5k4TMZzoTPiYU9VzywUcIEddTnofH3opumZuOPp8VzTxhJaTp4+Szjlkh9DVuTERpDi0fK5lS0rs0owgTMyQHHwxSBG0AHqkFTDp+fVUapj303uFAGkNQIAebSIuTYg732XrTOH0q9FpuoqkCCS0Z9QNQRplruNI6Vtux7AavzZZ5ezPdqpjMcpnCucKzXuk1aj99VrNBE2EW4T8uQp8SjiXZmi5jf2sERHWDGo13jTrQoXcXIaWED9oHLrt+VTF1a6FCEiEqEJEqEiEiRCE1Cyp7zyU1uzE7MJHaQugZDVqOot70O1CRLt3Dgb77x6Lznj1GhSvHCgRhIBhsQDoRlppMdVyt61jax7OI6bKs55mNQ1odpIpPOkASNx73M2+q6/hPDrdloHMkdo0TJg6bctcvBbNnbUxRkT8wz/paOKoNZUApVJa4NIcTEavvxtCuUaz6lEurMhwkEazH/jznZWaby+mS9uYnLu5LHNY7ww8Ps3xDiQ0An4hR2U9gJZg1y5ZmB5JbaezEiNcvFLgsvq1x4fdaYlxsJvYfooLy+t7QzU1PIZn31KK1xSon5tSrRgsC2izQCTeSdpNv0XGXd665rdoRGw7li1q5qvxFR1SpUwzhqJfSJ943czz/AHw4LQayhfMJaMNQDTZ3v/ZVtradduWTvoVM5JjxTxOErMdZmIokkfdLtD/+lzlDZMdSrljxBg/Yp1nNOvDsl6bV9bi8c9rq/eY7Fv8AvYiu741HFa9EQwKMqPwrw17Sdg4E+hUlVpdTc0bg+ijqAlhA5K35L/gsJ3Mk+pK4/in/AMp45R6BYN3/AO84e9FIhZqqFONTSmFOhNKYU41MKYU4CgMc4SAmwofHdo6QY7ungvjwy10bxy+q6ex+F7l1dv6lvybwROnfpsYk8ul+jw6qXjtBlvmFB4btBVkmqXPgeEB2huqRd2iNQ6Lrqvw9alobQa1mYk4Q4xB/bimD11WlU4fTiKYA55SY6ToeqZx+cPrAgtY0HfS25g6hJMneTaNytCx4RStSHBznEaYjkMoyAAGkDOYAEQpKNmykZknvOmy06OJfTOqm4gifLYiY5wSp+IcPp3LJcJgeYmY+nip302VBDxK01QVhKlQsmskKzStnVWFzdfcj8eKQmE62mAtWlZ06bRIkqMuJSOphR1bOk7aO5KHFMubCyK1B1J0HTmpAZWKrxOSVW7sYKZDmljdbYcHmCYNrco/Nc58V07igymWvOAyCBkJ1z5z10hYPFu0BBDjhOUe/eSs7lwyxgucHDVH1DTA1PDnSRuTsZJ4W+ZXrpuKNOiK7nYWEDXbl459dBC64VWNYKhMCArDgezrG0z3t3OA/ot9nmeq4+8+I6jq47DJrT/8Arv5D2eSyq3EXF4waD6qBoZLXfPgLY+/4Z6CVv1+L2dIgF4M8s/OFpvvaLI+ae7NT2Q4KpRa4VIuQQAZIMXn5LluM3lC6e00pykE+kfVZl7Xp1XAs2Ui5Y4VQJiowEEG4Igj6qZjy0hzdQVI0wQQoSngX0tTBdjiwgzcGbyP3w9Nt95TrgVNHgOy8OfvdaRuG1Ifo4SvRf/OLeis4FtLyxi6uuo933nOd8SStZggQo00pQkV4yukWUmNO4F/W/wCa4fiFQVLl7m6T6ZLm7l4dVcQtTOs3NEtbT0l27pvG0D1WhwnhTblrn1QY22nmfBT2loKoLnzGycyjPGvae9hrmxJ4Ec46cUcQ4G+nUH6fMGfDpPXb68026sXMcOzzB+im6Lw4AtIIOxFwufqU3U3FjxBHNZrmlpgp3UAJJAHM2TW03PdhYCT0zTIJMBVftPmYcdFN0iIdFwbzE+Y/d13vw3w11Kn2lZsGZE6jKJjuPQ8xkCtrh1qWjG8Z7e/foq+F17VqJQpmpFkFM1CUKZqam3UjwWZV4fUEuZn0Tw4IFEpW8NrF0Zd/vNGMJ8NhbzKQYwNGwUcoKY4IWJULkqxUDkqbcxUKlq0uxaJ4cpTs/jxQrane6QWk3MCxtHUBZXH+HOvrQ02fuBBHfmM/AlUr6ga1LC3UZqyDOjVZOGpuc7Vp8Vg20guIO3r+U8QeAstasX1UNbE5au5gTnl3Z7bxkfohSfFZwAict+gWWSZd3LJfeo+7yb+k8f1VfjfExeVQ2n/7bcm7T1j05BJd3HbPhv7Rot5yxwqwTbk4J4TTk4J4Tbk4JwTTk4J4Tbk9PCf/APGj1W/2hWx+pKoOIpaHuafskt+BhbjTIlXlgpQkV5yyuKlNjhyAPmLH5hcNf0TSruaefrmFzdwzBULVT8ZULqjydy4/Vd5bMDKTWt0AC36TQ1gA5JkK0E9WLsjiX6zTnwQXRaxsJnfpHVc78SW1I0O3P75A3zGeXLrKyeJ0mYO0309VFZlinVKji5xMExJsBPAcF0NhbUrei1tNoGQnr381et6TabAGiMlrK7IxAKZZBWWpqUKZqRZBTNQlCmakQ9xGyZcValNocwSgAFZt6q5RLsAxa7ppSypS5IkKicUqxKgclWJULkqQqFyVYlQuSq89msEaVEE7v8ccgRb5fVeW/Et+Lm8wN0ZLe8zn9cvCVzfEKwq1oGgyUk5c+FTCbcnhPCacnBPCbcnBPCbcnBOCacnBPCbcnhPCT/wt/wC5W/2a1v0yrPamj3eNxTPuYiu3+2o4fktqiZYFoFRinCRWDsvjIJpnj4m/mPz9CsHjtrLRXbtkfsft4hZXEaMgVB3FauKyiqKukNJDnHS7hHWNlpW3FKDrftC7NozG/wDfRT0run2Uk5gZhMZhlz6BAfF9iDYxurljf0rtpdT21B1CloXDKwluy2Mnxf8ADVHF4I8JGkyL2In4fNM4jaC+oBjCP3AzrloY8D9lDdUf1DAGndaBbG/H48DPzWw1wJyVoFYFqHUgcxqnSstXNS9sWuhwgJIWQKtseHaFNWQU7SkWQUzSkShSgpEsqQOSIlLiQhMJSrEqJxQkULilWJUTilQATt5KBxASyAui4Bjm0mB/vBrQfMBeN8RqU6l3UfS/aXEjz18dlyVYtdVcW6SU4VUCaE25OCcE25OCeE05OCeE25OCeE25PCcEzVdAJ5AlPaJyUjRJhdl/5LPJdLiC6mAuJe17A9xm+KEQHubVHXvGNcT/AHF3wV+2MsCY5U8K0E1K0xspBmk1V0yXGd5RDiSS2ztybfMki/quJ4nadldFjRk7Mba/QZ/Rc9d0cFUgb6KsZjjDVqF/o3oBt+q7OxtW21AUh49Tv75LZoURSphvmtnB40PHdVrtcRD/ALTHWAdJ4cx5ple1dTPb0DDmjMbOGsd//ifBRVaBYe0p6jbYjl+FqYuk9ji18yIHmAIEcxGy0barSq0xUp6H76+M69VNTex7Q5uiaCuAqRKpMjkUiGthFGiKZkIJlZhWwU1KpQUiVSAoRKfiSJZRiQkTS5KkTCUJFESlQ0wefQ7eqhfmIQRIhWHshQ1vc8xDBYRxfxHKzfmuO+Lbo0bdtFsy/U9G7eZ/KyuKPwsDBv6Db6q1OK88CxAm3JwTgm3J6eE25OCeE2U5OTIfIm/qIPJSvZgMSD3ZqQiDCwckCcE9k+H77FUaMT3lSm0+TntBPwJPoVct6ZLmu6j8/b6q1bMxVG969MLXXRLgf/EblenE4bECYqU3Uja003ahJ5kVP+lXrR2oTXLkAV8JiUKQIW7leYOoOkXBsQdj/sq17ZMu6eF2o0PJVrm3bWbBU72jwdM0zUEBwIuPtTa/PnPRYfA7uu2v+ndJbn/9Y9xCzLCs8VOzOnoq1S0yNUxxjf0lde4uwnDE9dFsOmPl1Uox7sS5rCWnSdIeQA7SZ+ySAQN43CoYadix1RoIxZkAkie+DBOk5AqkWtt2lwBzzjae/b0K18xy2pQIDwIOxBkFXOH8SoXrS6kdNQdR76KahcsriWrUWmCpkqlBQslICkSqQFIhPDkJU7EkQlxIQmlyVImkoSKMlKkUZKFeuzeHFPDt5v8AGT57fKF5Z8SXLq1+5uzIA+/1+kLmr+oX1z0yUiSsFVAm3FOCeE2SnBOCbcU4J4Tbk4JwTbk8J4TbinAJ4Vs9lGXd7mDX8KTHPPL7jR8Xz/Sr9nJdGwz88lo2DSand/i7mtNbSoftryX+LyuqWiX4cjEN8mSKnpoc4/0hTUHYXhIV5fWsFGlUgQlUgSKYxNbvcM3TI7twDh5iA76j1WXb0uxv3F38wSD3HMeh8FQps7O5M/yGXnookLcBV5KFICkWycbUIhzi5pIJDjO3Im49FGy2otcHMaAQIkCMvv3FRdiwGWiD0TdVwJJaIHImY9Vap4g2HGT3QnNBAzMpFMClQpAUJU8FIllPDkIS4kiEuJCJSYkqEwlCRMJQkTCUqtvY+tNJ7Y910zz1D/t815/8W0YuKdSdWx5H+/osLirIqNdzHp/qnNS5UtLTBWbCwJShOCbcU5OCbcU4RunhYOKdCcE04pwEp4TaeeSeuu+xjKzTw1Wu7es+G/gpki39TnD+la1q0BuLnH0yW5YU4p4uf2XRFaV5YVaYe0tcAWuBBB2INiChC8f9scidl+MrYZ0xTedBP2mHxMd5lpE9ZWvRfiaCoyFDqcJFk5sGCntdIlIDIlP4PFGm6RcbOadnDiCOKZXoNrMwnXY7g8woqtIVGwfA8lJ4bCtxc6Q2m5rrgCBoO1h9oEfNUK127h0Y5e0jcycXediPKMlTqVXWsYpcCPr+FK4nI6DWkhpmzRJcRJIAJi/FZVrxu7qVA1xEZkwADAEwJy+/VUqd9WLoJ67KCzXKn0CJu07OHO0g8l0vDuKUr0HDkRsfp3rStrplcZZHktFawKsrJ7yTJ3TmQ0QEgaAICRSgoSpwKEqdiQhLiSISyhCTEhImkpUBMLkJEwlKrT2SxTdDmWDpn3runp0t8VxHxRbVXVG1RJbEaZN8ev2WJxOk7EH6ju0U+SuRWWAsCU5PCaeTw3+KeyJ+bRPEbqv5pn+k6aUEjdxuPJv6rpbHgYcMdeROg38fx58lqW9hiGKp5JnB5s+tWYPdbewv9k7+vwT7nhtG2tHnV3M9+3h5qSraMpUSdT/am3LnBks0LPB4V1aoynTEue5rGjq4wJUjAXOgbqVjC9waN16RynANw1GnRZ7tNrWA84FyepN/VbjWhoAC6VjQ1oaNltpychCFyH/iB7K99RZjqQl9H+XVjc0yfC7+lx+DyeCtWtTC7Cd01wXAVpBMSqQFCVPBSK09m8E+nqc8RqAAnexPBctxy8pVg2nTMwfDTmsW/rsqQ1p0U80rnSswhZakNG8xCbCj8RktBwIDA0k7ibeQmI6BbNtxu8puBc/E0DQ7+ME67lW6d7WaZJkBVTMcK6lUc0tLRJ08iJtB4rubG7ZcUWva6chPQxnI2K26FUVGBwM81rK6CpkqdKESlLgBJQsS9QvuQP25owpNZUJuHkpYCXWn/qjyRhS60/8AUNJhJCJTsYJiUQhIShDXEXBjyUboIgoIByKseV9owG6a8z9+JnzAXI8R+Hy6pjtoA5aeXf4LJuOHEumlpyUhiM4ohmrWHf6R7x9Dt6rHo8Iu3VQwtLep0Hjv4KoyzrF2GI9FXcdn1WoCBDWnlvHIn/ZdLa8Gt6BDj8zhz08v9WtRsKdMgnMqJWoSry2MDjDReHNAPCDyVS7t23FM03EjuUVaiKrcJVuoVg9rXD7QBXE1qRpVHMOxWE9hY4tOy6R7H8h11XYt48NOWU54vI8RHk0x/V0VyypfzK0uH0c+0PguuLRWshCEIQmsVh2VWOp1GhzHtLHNNw5rhBB6EFCF5M7f9lX5XjH0HSaZ8dF5+2w7T/qHunqORC1qNTG1RkKuKwCkWxgJ7xkROpsatpm0wo7kjsXzMQdNdNlFWjs3TyOivLSuAMTkuaITgKamrMFImwswU1NhauZ4FtdmkmCLtPI/or/DeIPsquMCQciOn55Ka3ruoPxDxVbxHZys0EtLXxwaTq+BC7G3+IrSoQHS2eenmFrs4jScYMj0UQ4RY2I3C3cYiQr4zzCbLlUfULynwhMQhCEIQkSIQiULMFWW1AckkISkoSJhKEiYShCYSlSJhKENBJgXJsFG5wAkoJAElX/s3k9XEPo4end7obPBoHvOPQCT6Li6p/UXDi3QlYmE1qxw7lej8ny1mFo06NIeGm2BzJ3Lj1JknqVqNaGgALeYwMaGjZbicnoQhCEIQhVL2k9jWZthSyza9OXUHng7i1x30OgA+QN4UlKoWOlIQvK2Mwj6NR1Oq0sexxa5rtwRYgrWa4ESExNAqRIrhkuO72nf3m2d15H1/Irj+J2n6et8v7TmPuPeywLuh2T8tDopIFZiqQsgUQE2ErXfvilc0TH+JCE4HKMiDBTSFkHJsJIVY7V4duoPBEwA5o34kOP0uu0+G7ioaRpOBgZg7bZDu6aeS2eG1HYSwjLY/ZV4roagbHVaoWKrylQiUIQhCEISIShPpxKClUspEiYSlQmkoSJhKEiYSlUn2eoh1Wdy0SBxmwH1+iyeLVXNoYW/yMKneuIpwNyvSvs27J/wVLvaw/8AMVRfnTbuGeexPWBwlZttQ7NsnUqW0t+ybJ1Kuasq4hCEIQhCEIQhCFzH2vezgZg04rCNAxTB4mi3ftGwP/uAbHiLHhFihWLDB0SELzm9haSHAggkEEQQRuCOBWmDKjW1leNNF4PA2cOn6qveWrbmkWHXbvUFxRFVkb7K5MeCAQZBuCFxTmlpLSMwufLSDBTgKZCZCyBRJiEiVoA2Sue52ZSGSlaI5/GyHPLhBjyQc0Fov132/RK2qW4emmv597pJ0WhjMlovFmBpixb4fjw+S0KHF7lj5c6RvOflv9VapXtZhzMjrmoh/ZipbS9h5zI+EAytdvxBR/k130P3CvjilPdp+ijsfldWjd4kfebcf9vVaNrxChc5MOfI5H33K3RuqdbJpz5FaSuKwhCEiRCEJUoKe12yRCUlCEwlCRNJSpEwlC7z7FvZ2aLW43GMh7oNGm4XaNw94OzjuBwsd4jJun9o8ch68/wjswXAnb3K7GoVKhCEIQhCEIQhCEIQhCFy/wBqnsvbjw7E4IBuKAlzLNbXjmdm1OTtjseYsUa5YYOiQheeMTh30nuZUa5j2ktc1wLXNI3DgbgrSa4ESExbeW5o+jb3mfd5fh5KnecPp3InR3P881UuLVtXPQq0YTFNqN1NuPnPEEcCuVuLd1B2B+vvMLFq0jTOF2q2AVXUULIFJCSFkHJISQllJCSEsoRCJRCISOqAAkmALknYeaVrC4wBJQGkmAqTnWJZVqlzNrCecWldxw6hUoW7WVNfToujtKTqdINctFXVZQhCEiEqeMkJEhKEJpKENaSYAkmwA3PkmEoXdPZT7KO70YvMmeOzqWHcPd5PrD73EM4cb2GfXuMXyt0TwF2dVE5CEIQhCEIQhCEIQhCEIQhCEKm9vvZ5hc2bqd/KxDRDK7Rfo2oPtt+Y4EXmWnVcw5JCJXnLtX2SxeWVNGKpwD7lRsupP/A+N+hgjiFo06zX6JhCOzFa72dA4crWP1HwWRxqnLWVBtl9x6FZnEGZNd4KfBXPLLhZBySEkLIFIkhLKISQl1JIRCNSISQqz2lxji/uwfCACR13v8l1PBrZgpCrHzGc1s8PotDMcZqEW0tFCEISIQlCEJZQhNlCkuz+QYnH1RSwlJ1R53geFo5vcbNHU+W6ifUawSUoC9Dezr2W0Ms01q8V8VHvx/LpHj3IPH/Wb8g2SDnVa5flsngLoagSoQhCEIQhCEIQhCEIQhCEIQhCEIQha2YYCliKbqVem2pTdux7Q5p9Dx6pQSMwhck7Sexfu399lT454eqSQRxFOob+Qdx+0pKr+2pmm/2VBXoiowtVKzHL62GfoxFN1N3J4ifwnZw6iQudfScww4LBqUX0zDgtbUmQooShyQhELLUkhJC0MXm9KmS10kjcAfqtG34ZXqtxtgA6SfwrNKzqPGIaLUrdomwdDTPDVEedt1dp8DOL53COisM4cZ+Y5Kv1HlxJNySSfM7roGsDWhrdAtRrQ0QFglSoSIQlQhJKFs5dl9bEPFPD031XnZlNpc7zgcOqY54bqlhdZ7HexCrUipmb+6bv3FIh1Q9Hvu1vpJ6hU6l1s1ODV2rJMlw+CpClhaTaTBwaLk7S9xu51tySVTc4uMlOUgkQhCEIQhCEIQhCEIQhCEIQhCEIQhCEIQhCEIQmMZg6dZpZWY2o07te0OHwKQgEQUjmhwghUnO/ZZha0nDOdh3cP8ynPVjiD6BwVd1pTJ5Ko+xpOM6dyoec+zLNaIJoNo4jloqd24/iZUgDyDynNsaE5kx73/pQ/wD85s65KkZxlWa0TFXC16YG5bRcW/3iR8CrtGxtG9e9SMsabdRPeqq9xJOqZ4zv6rTaWgQFZAjILFOlCEShEpMQSqWy/szjcRHcYWvUB2LaLy31dEAeqYazBqUQrdlHsZzWv/iMp4dvOrUBMcw2nqv0MKF10waJcK6DkHsMwdKHYyrUxB+63+TT9dJLz5hwVd1086ZJ2FdJyjJ8PhGaMLRp0m8RTaGyebiLuPUquXE6pVvJEIQhCEIQhCEIQhCEIQhCEIQhCEIQhCEIQhCEIQhCEIQhCEIQhCEKpduPd9E9qF597Ze96lXaKYVp9lPf+H1TqyAu/wDYLgqL05XxRpUIQhCEIQhCEIQhCEIQhCEIQhCEIQhCF//Z"/>
          <p:cNvSpPr>
            <a:spLocks noChangeAspect="1" noChangeArrowheads="1"/>
          </p:cNvSpPr>
          <p:nvPr/>
        </p:nvSpPr>
        <p:spPr bwMode="auto">
          <a:xfrm>
            <a:off x="15240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FontTx/>
              <a:buNone/>
            </a:pPr>
            <a:endParaRPr lang="en-US" altLang="en-US" sz="1800"/>
          </a:p>
        </p:txBody>
      </p:sp>
      <p:pic>
        <p:nvPicPr>
          <p:cNvPr id="4096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0" y="333376"/>
            <a:ext cx="10731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84613" y="2622563"/>
            <a:ext cx="11563398" cy="3477875"/>
          </a:xfrm>
          <a:prstGeom prst="rect">
            <a:avLst/>
          </a:prstGeom>
        </p:spPr>
        <p:txBody>
          <a:bodyPr wrap="square">
            <a:spAutoFit/>
          </a:bodyPr>
          <a:lstStyle/>
          <a:p>
            <a:pPr marL="285750" lvl="0" indent="-285750">
              <a:buFont typeface="Arial" panose="020B0604020202020204" pitchFamily="34" charset="0"/>
              <a:buChar char="•"/>
            </a:pPr>
            <a:r>
              <a:rPr lang="en-GB" sz="2000" dirty="0" err="1">
                <a:solidFill>
                  <a:prstClr val="black"/>
                </a:solidFill>
                <a:latin typeface="Comic Sans MS" panose="030F0702030302020204" pitchFamily="66" charset="0"/>
                <a:hlinkClick r:id="rId4"/>
              </a:rPr>
              <a:t>CBeebies</a:t>
            </a:r>
            <a:r>
              <a:rPr lang="en-GB" sz="2000" dirty="0">
                <a:solidFill>
                  <a:prstClr val="black"/>
                </a:solidFill>
                <a:latin typeface="Comic Sans MS" panose="030F0702030302020204" pitchFamily="66" charset="0"/>
              </a:rPr>
              <a:t> have lots of fun and interactive games and activities to help get our younger children excited about Maths</a:t>
            </a: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hlinkClick r:id="rId5"/>
              </a:rPr>
              <a:t>I See Maths </a:t>
            </a:r>
            <a:r>
              <a:rPr lang="en-GB" sz="2000" dirty="0">
                <a:solidFill>
                  <a:prstClr val="black"/>
                </a:solidFill>
                <a:latin typeface="Comic Sans MS" panose="030F0702030302020204" pitchFamily="66" charset="0"/>
              </a:rPr>
              <a:t>– a useful site with a plethora of ideas for fun games that all the family</a:t>
            </a: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hlinkClick r:id="rId6"/>
              </a:rPr>
              <a:t>Primary Games Arena </a:t>
            </a:r>
            <a:r>
              <a:rPr lang="en-GB" sz="2000" dirty="0">
                <a:solidFill>
                  <a:prstClr val="black"/>
                </a:solidFill>
                <a:latin typeface="Comic Sans MS" panose="030F0702030302020204" pitchFamily="66" charset="0"/>
              </a:rPr>
              <a:t>- It is a free website that encourages children to play online maths games linked to their home learning. It breaks the games down into concepts which is really helpful.</a:t>
            </a: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hlinkClick r:id="rId7"/>
              </a:rPr>
              <a:t>Hit the Button </a:t>
            </a:r>
            <a:r>
              <a:rPr lang="en-GB" sz="2000" dirty="0">
                <a:solidFill>
                  <a:prstClr val="black"/>
                </a:solidFill>
                <a:latin typeface="Comic Sans MS" panose="030F0702030302020204" pitchFamily="66" charset="0"/>
              </a:rPr>
              <a:t>– children love this game as it helps to increase confidence through practising times tables and number bonds. </a:t>
            </a: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hlinkClick r:id="rId8"/>
              </a:rPr>
              <a:t>Maths Zone </a:t>
            </a:r>
            <a:r>
              <a:rPr lang="en-GB" sz="2000" dirty="0">
                <a:solidFill>
                  <a:prstClr val="black"/>
                </a:solidFill>
                <a:latin typeface="Comic Sans MS" panose="030F0702030302020204" pitchFamily="66" charset="0"/>
              </a:rPr>
              <a:t>– this site is jam-packed with fun ways to learn more about maths.</a:t>
            </a:r>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hlinkClick r:id="rId9"/>
              </a:rPr>
              <a:t>BBC Bitesize </a:t>
            </a:r>
            <a:r>
              <a:rPr lang="en-GB" sz="2000" dirty="0">
                <a:solidFill>
                  <a:prstClr val="black"/>
                </a:solidFill>
                <a:latin typeface="Comic Sans MS" panose="030F0702030302020204" pitchFamily="66" charset="0"/>
              </a:rPr>
              <a:t>– lots of information alongside short videos help to make the learning enjoyable and accessible for all children.</a:t>
            </a:r>
          </a:p>
        </p:txBody>
      </p:sp>
    </p:spTree>
    <p:extLst>
      <p:ext uri="{BB962C8B-B14F-4D97-AF65-F5344CB8AC3E}">
        <p14:creationId xmlns:p14="http://schemas.microsoft.com/office/powerpoint/2010/main" val="362569744"/>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3553A34-9817-4083-97FA-37132CDC9A84}"/>
              </a:ext>
            </a:extLst>
          </p:cNvPr>
          <p:cNvPicPr>
            <a:picLocks noChangeAspect="1"/>
          </p:cNvPicPr>
          <p:nvPr/>
        </p:nvPicPr>
        <p:blipFill>
          <a:blip r:embed="rId2"/>
          <a:stretch>
            <a:fillRect/>
          </a:stretch>
        </p:blipFill>
        <p:spPr>
          <a:xfrm>
            <a:off x="2172464" y="2568245"/>
            <a:ext cx="5684143" cy="3875085"/>
          </a:xfrm>
          <a:prstGeom prst="rect">
            <a:avLst/>
          </a:prstGeom>
        </p:spPr>
      </p:pic>
    </p:spTree>
    <p:extLst>
      <p:ext uri="{BB962C8B-B14F-4D97-AF65-F5344CB8AC3E}">
        <p14:creationId xmlns:p14="http://schemas.microsoft.com/office/powerpoint/2010/main" val="4691727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F6556A4-02A9-4251-827B-6C2DA9A74B86}"/>
              </a:ext>
            </a:extLst>
          </p:cNvPr>
          <p:cNvSpPr>
            <a:spLocks noGrp="1"/>
          </p:cNvSpPr>
          <p:nvPr>
            <p:ph idx="1"/>
          </p:nvPr>
        </p:nvSpPr>
        <p:spPr/>
        <p:txBody>
          <a:bodyPr/>
          <a:lstStyle/>
          <a:p>
            <a:endParaRPr lang="en-GB"/>
          </a:p>
        </p:txBody>
      </p:sp>
      <p:sp>
        <p:nvSpPr>
          <p:cNvPr id="3" name="Title 2">
            <a:extLst>
              <a:ext uri="{FF2B5EF4-FFF2-40B4-BE49-F238E27FC236}">
                <a16:creationId xmlns:a16="http://schemas.microsoft.com/office/drawing/2014/main" id="{3B8E7CFD-ED90-42BF-8C55-8D339A9513B6}"/>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7934677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extLst>
    <a:ext uri="{05A4C25C-085E-4340-85A3-A5531E510DB2}">
      <thm15:themeFamily xmlns:thm15="http://schemas.microsoft.com/office/thememl/2012/main" name="Theme1" id="{82183C6F-E43D-4AA7-9E8E-CA847AF154CB}" vid="{71A3CFD4-2679-4EC9-9EF4-D922746654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3109</TotalTime>
  <Words>2514</Words>
  <Application>Microsoft Office PowerPoint</Application>
  <PresentationFormat>Widescreen</PresentationFormat>
  <Paragraphs>263</Paragraphs>
  <Slides>39</Slides>
  <Notes>17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39</vt:i4>
      </vt:variant>
    </vt:vector>
  </HeadingPairs>
  <TitlesOfParts>
    <vt:vector size="52" baseType="lpstr">
      <vt:lpstr>ＭＳ Ｐゴシック</vt:lpstr>
      <vt:lpstr>Arial</vt:lpstr>
      <vt:lpstr>Calibri</vt:lpstr>
      <vt:lpstr>Candara</vt:lpstr>
      <vt:lpstr>Comic Sans MS</vt:lpstr>
      <vt:lpstr>Symbol</vt:lpstr>
      <vt:lpstr>Times</vt:lpstr>
      <vt:lpstr>Times New Roman</vt:lpstr>
      <vt:lpstr>Trebuchet MS</vt:lpstr>
      <vt:lpstr>Wingdings</vt:lpstr>
      <vt:lpstr>Wingdings 3</vt:lpstr>
      <vt:lpstr>XCCW Joined 4a</vt:lpstr>
      <vt:lpstr>Theme1</vt:lpstr>
      <vt:lpstr>  </vt:lpstr>
      <vt:lpstr>  </vt:lpstr>
      <vt:lpstr>What we will cover:</vt:lpstr>
      <vt:lpstr>PowerPoint Presentation</vt:lpstr>
      <vt:lpstr>PowerPoint Presentation</vt:lpstr>
      <vt:lpstr>PowerPoint Presentation</vt:lpstr>
      <vt:lpstr>PowerPoint Presentation</vt:lpstr>
      <vt:lpstr>Fluency</vt:lpstr>
      <vt:lpstr>Resources we use at this school…     </vt:lpstr>
      <vt:lpstr>PowerPoint Presentation</vt:lpstr>
      <vt:lpstr>What does Maths looks like in EYFS?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Subtraction</vt:lpstr>
      <vt:lpstr>Subtraction with partitioning</vt:lpstr>
      <vt:lpstr>PowerPoint Presentation</vt:lpstr>
      <vt:lpstr>In 2J there are 13 boys and 16 girls. How many children are there altogether?</vt:lpstr>
      <vt:lpstr>In 2J there are 13 boys and 16 girls. How many children are there altogether? </vt:lpstr>
      <vt:lpstr>In 2s there are 17 boys and 16 girls. How many children are there altogether?</vt:lpstr>
      <vt:lpstr>Subtraction</vt:lpstr>
      <vt:lpstr>Subtraction exchanging</vt:lpstr>
      <vt:lpstr>PowerPoint Presentation</vt:lpstr>
      <vt:lpstr>PowerPoint Presentation</vt:lpstr>
      <vt:lpstr>PowerPoint Presentation</vt:lpstr>
      <vt:lpstr>PowerPoint Presentation</vt:lpstr>
      <vt:lpstr>PowerPoint Presentation</vt:lpstr>
      <vt:lpstr>PowerPoint Presentation</vt:lpstr>
      <vt:lpstr>Times Table Rock Stars</vt:lpstr>
      <vt:lpstr>Checking your child’s progress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Collins</dc:creator>
  <cp:lastModifiedBy>Claire Johnson</cp:lastModifiedBy>
  <cp:revision>185</cp:revision>
  <cp:lastPrinted>2024-02-26T11:41:10Z</cp:lastPrinted>
  <dcterms:created xsi:type="dcterms:W3CDTF">2020-09-16T15:14:14Z</dcterms:created>
  <dcterms:modified xsi:type="dcterms:W3CDTF">2024-03-04T07:59:15Z</dcterms:modified>
</cp:coreProperties>
</file>